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5"/>
  </p:notesMasterIdLst>
  <p:handoutMasterIdLst>
    <p:handoutMasterId r:id="rId6"/>
  </p:handoutMasterIdLst>
  <p:sldIdLst>
    <p:sldId id="6455" r:id="rId2"/>
    <p:sldId id="6452" r:id="rId3"/>
    <p:sldId id="6449" r:id="rId4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Ленинградская" id="{F4F7ACB0-3695-4D41-8488-863A12FA4A03}">
          <p14:sldIdLst>
            <p14:sldId id="6455"/>
            <p14:sldId id="6452"/>
            <p14:sldId id="6449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CC"/>
    <a:srgbClr val="5E96C3"/>
    <a:srgbClr val="7EB7E3"/>
    <a:srgbClr val="99CCFF"/>
    <a:srgbClr val="6699FF"/>
    <a:srgbClr val="3366FF"/>
    <a:srgbClr val="060BD8"/>
    <a:srgbClr val="181D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0" autoAdjust="0"/>
    <p:restoredTop sz="96552" autoAdjust="0"/>
  </p:normalViewPr>
  <p:slideViewPr>
    <p:cSldViewPr snapToGrid="0">
      <p:cViewPr varScale="1">
        <p:scale>
          <a:sx n="148" d="100"/>
          <a:sy n="148" d="100"/>
        </p:scale>
        <p:origin x="846" y="114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5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47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7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94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4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6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43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21.11.2020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4" descr="G: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082"/>
            <a:ext cx="9146078" cy="50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Полилиния 167"/>
          <p:cNvSpPr/>
          <p:nvPr/>
        </p:nvSpPr>
        <p:spPr>
          <a:xfrm>
            <a:off x="605141" y="174029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6" name="Рисунок 1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" y="120428"/>
            <a:ext cx="512404" cy="307384"/>
          </a:xfrm>
          <a:prstGeom prst="rect">
            <a:avLst/>
          </a:prstGeom>
        </p:spPr>
      </p:pic>
      <p:pic>
        <p:nvPicPr>
          <p:cNvPr id="179" name="Рисунок 1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52" y="97947"/>
            <a:ext cx="884485" cy="335660"/>
          </a:xfrm>
          <a:prstGeom prst="rect">
            <a:avLst/>
          </a:prstGeom>
        </p:spPr>
      </p:pic>
      <p:sp>
        <p:nvSpPr>
          <p:cNvPr id="181" name="TextBox 180"/>
          <p:cNvSpPr txBox="1"/>
          <p:nvPr/>
        </p:nvSpPr>
        <p:spPr>
          <a:xfrm>
            <a:off x="-22036" y="451224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altLang="ru-RU" sz="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sp>
        <p:nvSpPr>
          <p:cNvPr id="406" name="Полилиния 405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 bwMode="auto">
          <a:xfrm>
            <a:off x="1062174" y="3875827"/>
            <a:ext cx="523620" cy="1607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69" name="Прямоугольник 168"/>
          <p:cNvSpPr/>
          <p:nvPr/>
        </p:nvSpPr>
        <p:spPr bwMode="auto">
          <a:xfrm>
            <a:off x="3343686" y="1944746"/>
            <a:ext cx="609329" cy="151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1458,15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</a:t>
            </a:r>
          </a:p>
        </p:txBody>
      </p:sp>
      <p:sp>
        <p:nvSpPr>
          <p:cNvPr id="173" name="Прямоугольник 172"/>
          <p:cNvSpPr/>
          <p:nvPr/>
        </p:nvSpPr>
        <p:spPr bwMode="auto">
          <a:xfrm>
            <a:off x="3195766" y="2108606"/>
            <a:ext cx="873790" cy="14488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88680/354723</a:t>
            </a:r>
          </a:p>
        </p:txBody>
      </p:sp>
      <p:sp>
        <p:nvSpPr>
          <p:cNvPr id="174" name="Полилиния 173"/>
          <p:cNvSpPr/>
          <p:nvPr/>
        </p:nvSpPr>
        <p:spPr bwMode="auto">
          <a:xfrm>
            <a:off x="1993107" y="2574131"/>
            <a:ext cx="307181" cy="1015604"/>
          </a:xfrm>
          <a:custGeom>
            <a:avLst/>
            <a:gdLst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147344 w 290354"/>
              <a:gd name="connsiteY11" fmla="*/ 693383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91007 w 290354"/>
              <a:gd name="connsiteY11" fmla="*/ 758388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54" h="1282760">
                <a:moveTo>
                  <a:pt x="0" y="0"/>
                </a:moveTo>
                <a:lnTo>
                  <a:pt x="39003" y="82339"/>
                </a:lnTo>
                <a:lnTo>
                  <a:pt x="47670" y="143010"/>
                </a:lnTo>
                <a:lnTo>
                  <a:pt x="91007" y="251351"/>
                </a:lnTo>
                <a:lnTo>
                  <a:pt x="125676" y="299021"/>
                </a:lnTo>
                <a:lnTo>
                  <a:pt x="208015" y="338024"/>
                </a:lnTo>
                <a:lnTo>
                  <a:pt x="290354" y="333691"/>
                </a:lnTo>
                <a:lnTo>
                  <a:pt x="255685" y="437698"/>
                </a:lnTo>
                <a:lnTo>
                  <a:pt x="138677" y="554707"/>
                </a:lnTo>
                <a:lnTo>
                  <a:pt x="117008" y="615378"/>
                </a:lnTo>
                <a:lnTo>
                  <a:pt x="117008" y="615378"/>
                </a:lnTo>
                <a:lnTo>
                  <a:pt x="91007" y="758388"/>
                </a:lnTo>
                <a:lnTo>
                  <a:pt x="104007" y="767056"/>
                </a:lnTo>
                <a:lnTo>
                  <a:pt x="86673" y="836394"/>
                </a:lnTo>
                <a:lnTo>
                  <a:pt x="108341" y="918733"/>
                </a:lnTo>
                <a:lnTo>
                  <a:pt x="69338" y="1022741"/>
                </a:lnTo>
                <a:lnTo>
                  <a:pt x="130009" y="1070411"/>
                </a:lnTo>
                <a:lnTo>
                  <a:pt x="117008" y="1157084"/>
                </a:lnTo>
                <a:lnTo>
                  <a:pt x="56337" y="1161418"/>
                </a:lnTo>
                <a:lnTo>
                  <a:pt x="21668" y="1131082"/>
                </a:lnTo>
                <a:lnTo>
                  <a:pt x="21668" y="1204754"/>
                </a:lnTo>
                <a:lnTo>
                  <a:pt x="73672" y="12827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188" name="Группа 141"/>
          <p:cNvGrpSpPr>
            <a:grpSpLocks/>
          </p:cNvGrpSpPr>
          <p:nvPr/>
        </p:nvGrpSpPr>
        <p:grpSpPr bwMode="auto">
          <a:xfrm>
            <a:off x="1613378" y="1358575"/>
            <a:ext cx="1113132" cy="500358"/>
            <a:chOff x="7770192" y="921257"/>
            <a:chExt cx="1053725" cy="630203"/>
          </a:xfrm>
        </p:grpSpPr>
        <p:sp>
          <p:nvSpPr>
            <p:cNvPr id="189" name="TextBox 10"/>
            <p:cNvSpPr txBox="1"/>
            <p:nvPr/>
          </p:nvSpPr>
          <p:spPr>
            <a:xfrm>
              <a:off x="7770192" y="921257"/>
              <a:ext cx="1053725" cy="26166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750" dirty="0"/>
                <a:t>Выборгский р-н</a:t>
              </a:r>
            </a:p>
          </p:txBody>
        </p:sp>
        <p:sp>
          <p:nvSpPr>
            <p:cNvPr id="193" name="TextBox 23"/>
            <p:cNvSpPr txBox="1"/>
            <p:nvPr/>
          </p:nvSpPr>
          <p:spPr>
            <a:xfrm>
              <a:off x="7997298" y="1155672"/>
              <a:ext cx="299757" cy="26166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236" name="TextBox 23"/>
            <p:cNvSpPr txBox="1"/>
            <p:nvPr/>
          </p:nvSpPr>
          <p:spPr>
            <a:xfrm>
              <a:off x="8256807" y="1177256"/>
              <a:ext cx="299686" cy="26166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23</a:t>
              </a:r>
              <a:endParaRPr lang="ru-RU" sz="750" dirty="0"/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7964723" y="1397580"/>
              <a:ext cx="592837" cy="15388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 bwMode="auto">
          <a:xfrm>
            <a:off x="1721732" y="1878862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239" name="Прямоугольник 238"/>
          <p:cNvSpPr/>
          <p:nvPr/>
        </p:nvSpPr>
        <p:spPr bwMode="auto">
          <a:xfrm>
            <a:off x="2106617" y="3436072"/>
            <a:ext cx="510613" cy="1339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240" name="Прямоугольник 239"/>
          <p:cNvSpPr/>
          <p:nvPr/>
        </p:nvSpPr>
        <p:spPr bwMode="auto">
          <a:xfrm>
            <a:off x="2871586" y="3257389"/>
            <a:ext cx="526012" cy="14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1588</a:t>
            </a:r>
          </a:p>
        </p:txBody>
      </p:sp>
      <p:sp>
        <p:nvSpPr>
          <p:cNvPr id="241" name="Прямоугольник 240"/>
          <p:cNvSpPr/>
          <p:nvPr/>
        </p:nvSpPr>
        <p:spPr bwMode="auto">
          <a:xfrm>
            <a:off x="1976616" y="2793148"/>
            <a:ext cx="829688" cy="14416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17962/71850</a:t>
            </a:r>
          </a:p>
        </p:txBody>
      </p:sp>
      <p:sp>
        <p:nvSpPr>
          <p:cNvPr id="242" name="Прямоугольник 241"/>
          <p:cNvSpPr/>
          <p:nvPr/>
        </p:nvSpPr>
        <p:spPr bwMode="auto">
          <a:xfrm>
            <a:off x="908602" y="4057299"/>
            <a:ext cx="729698" cy="13818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10697/42791</a:t>
            </a:r>
          </a:p>
        </p:txBody>
      </p:sp>
      <p:sp>
        <p:nvSpPr>
          <p:cNvPr id="243" name="Скругленный прямоугольник 242"/>
          <p:cNvSpPr/>
          <p:nvPr/>
        </p:nvSpPr>
        <p:spPr>
          <a:xfrm>
            <a:off x="1998778" y="205295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44" name="Скругленный прямоугольник 243"/>
          <p:cNvSpPr/>
          <p:nvPr/>
        </p:nvSpPr>
        <p:spPr>
          <a:xfrm>
            <a:off x="3063273" y="1319055"/>
            <a:ext cx="28694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45" name="Скругленный прямоугольник 244"/>
          <p:cNvSpPr/>
          <p:nvPr/>
        </p:nvSpPr>
        <p:spPr>
          <a:xfrm>
            <a:off x="1247290" y="3246393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46" name="Скругленный прямоугольник 245"/>
          <p:cNvSpPr/>
          <p:nvPr/>
        </p:nvSpPr>
        <p:spPr>
          <a:xfrm>
            <a:off x="2160270" y="3786004"/>
            <a:ext cx="28813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47" name="Скругленный прямоугольник 246"/>
          <p:cNvSpPr/>
          <p:nvPr/>
        </p:nvSpPr>
        <p:spPr>
          <a:xfrm>
            <a:off x="2271666" y="2937703"/>
            <a:ext cx="286941" cy="1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48" name="Скругленный прямоугольник 247"/>
          <p:cNvSpPr/>
          <p:nvPr/>
        </p:nvSpPr>
        <p:spPr>
          <a:xfrm>
            <a:off x="1198501" y="4215348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49" name="Прямоугольник 248"/>
          <p:cNvSpPr/>
          <p:nvPr/>
        </p:nvSpPr>
        <p:spPr bwMode="auto">
          <a:xfrm>
            <a:off x="2876859" y="986935"/>
            <a:ext cx="603403" cy="1353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1581,82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250" name="Прямоугольник 249"/>
          <p:cNvSpPr/>
          <p:nvPr/>
        </p:nvSpPr>
        <p:spPr bwMode="auto">
          <a:xfrm>
            <a:off x="1017973" y="3101501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251" name="Прямоугольник 250"/>
          <p:cNvSpPr/>
          <p:nvPr/>
        </p:nvSpPr>
        <p:spPr bwMode="auto">
          <a:xfrm>
            <a:off x="1198920" y="2941007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252" name="Прямоугольник 251"/>
          <p:cNvSpPr/>
          <p:nvPr/>
        </p:nvSpPr>
        <p:spPr bwMode="auto">
          <a:xfrm>
            <a:off x="2096351" y="2663905"/>
            <a:ext cx="616020" cy="10322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1053,9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</a:p>
        </p:txBody>
      </p:sp>
      <p:sp>
        <p:nvSpPr>
          <p:cNvPr id="253" name="Прямоугольник 252"/>
          <p:cNvSpPr/>
          <p:nvPr/>
        </p:nvSpPr>
        <p:spPr bwMode="auto">
          <a:xfrm>
            <a:off x="2725584" y="1145381"/>
            <a:ext cx="909394" cy="15356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15425/61702</a:t>
            </a:r>
          </a:p>
        </p:txBody>
      </p:sp>
      <p:grpSp>
        <p:nvGrpSpPr>
          <p:cNvPr id="254" name="Группа 253"/>
          <p:cNvGrpSpPr/>
          <p:nvPr/>
        </p:nvGrpSpPr>
        <p:grpSpPr>
          <a:xfrm>
            <a:off x="2598658" y="644252"/>
            <a:ext cx="1198864" cy="366195"/>
            <a:chOff x="3464877" y="859001"/>
            <a:chExt cx="1598485" cy="488261"/>
          </a:xfrm>
        </p:grpSpPr>
        <p:sp>
          <p:nvSpPr>
            <p:cNvPr id="255" name="TextBox 23"/>
            <p:cNvSpPr txBox="1"/>
            <p:nvPr/>
          </p:nvSpPr>
          <p:spPr bwMode="auto">
            <a:xfrm>
              <a:off x="3888249" y="1063205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256" name="TextBox 23"/>
            <p:cNvSpPr txBox="1"/>
            <p:nvPr/>
          </p:nvSpPr>
          <p:spPr bwMode="auto">
            <a:xfrm>
              <a:off x="4218240" y="1070263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  <p:sp>
          <p:nvSpPr>
            <p:cNvPr id="257" name="TextBox 10"/>
            <p:cNvSpPr txBox="1"/>
            <p:nvPr/>
          </p:nvSpPr>
          <p:spPr bwMode="auto">
            <a:xfrm>
              <a:off x="3464877" y="859001"/>
              <a:ext cx="1598485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Приозерский  р-н</a:t>
              </a:r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1902249" y="2273479"/>
            <a:ext cx="1109461" cy="415100"/>
            <a:chOff x="3528481" y="788424"/>
            <a:chExt cx="1479281" cy="553467"/>
          </a:xfrm>
        </p:grpSpPr>
        <p:sp>
          <p:nvSpPr>
            <p:cNvPr id="311" name="TextBox 23"/>
            <p:cNvSpPr txBox="1"/>
            <p:nvPr/>
          </p:nvSpPr>
          <p:spPr bwMode="auto">
            <a:xfrm>
              <a:off x="3903008" y="1064893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/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12" name="TextBox 23"/>
            <p:cNvSpPr txBox="1"/>
            <p:nvPr/>
          </p:nvSpPr>
          <p:spPr bwMode="auto">
            <a:xfrm>
              <a:off x="4212332" y="1050081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23</a:t>
              </a:r>
              <a:endParaRPr lang="ru-RU" sz="750" dirty="0"/>
            </a:p>
          </p:txBody>
        </p:sp>
        <p:sp>
          <p:nvSpPr>
            <p:cNvPr id="313" name="TextBox 10"/>
            <p:cNvSpPr txBox="1"/>
            <p:nvPr/>
          </p:nvSpPr>
          <p:spPr bwMode="auto">
            <a:xfrm>
              <a:off x="3528481" y="788424"/>
              <a:ext cx="1479281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Ломоносовский  р-н</a:t>
              </a:r>
            </a:p>
          </p:txBody>
        </p:sp>
      </p:grpSp>
      <p:grpSp>
        <p:nvGrpSpPr>
          <p:cNvPr id="314" name="Группа 313"/>
          <p:cNvGrpSpPr/>
          <p:nvPr/>
        </p:nvGrpSpPr>
        <p:grpSpPr>
          <a:xfrm>
            <a:off x="727148" y="2622987"/>
            <a:ext cx="1140235" cy="331595"/>
            <a:chOff x="3393216" y="917545"/>
            <a:chExt cx="1520313" cy="442127"/>
          </a:xfrm>
        </p:grpSpPr>
        <p:sp>
          <p:nvSpPr>
            <p:cNvPr id="315" name="TextBox 23"/>
            <p:cNvSpPr txBox="1"/>
            <p:nvPr/>
          </p:nvSpPr>
          <p:spPr bwMode="auto">
            <a:xfrm>
              <a:off x="3957032" y="1078913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16" name="TextBox 23"/>
            <p:cNvSpPr txBox="1"/>
            <p:nvPr/>
          </p:nvSpPr>
          <p:spPr bwMode="auto">
            <a:xfrm>
              <a:off x="4252666" y="1082674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23</a:t>
              </a:r>
              <a:endParaRPr lang="ru-RU" sz="750" dirty="0"/>
            </a:p>
          </p:txBody>
        </p:sp>
        <p:sp>
          <p:nvSpPr>
            <p:cNvPr id="317" name="TextBox 10"/>
            <p:cNvSpPr txBox="1"/>
            <p:nvPr/>
          </p:nvSpPr>
          <p:spPr bwMode="auto">
            <a:xfrm>
              <a:off x="3393216" y="917545"/>
              <a:ext cx="1520313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Кингисеппский  р-н</a:t>
              </a:r>
            </a:p>
          </p:txBody>
        </p:sp>
      </p:grpSp>
      <p:grpSp>
        <p:nvGrpSpPr>
          <p:cNvPr id="318" name="Группа 317"/>
          <p:cNvGrpSpPr/>
          <p:nvPr/>
        </p:nvGrpSpPr>
        <p:grpSpPr>
          <a:xfrm>
            <a:off x="1998947" y="3117429"/>
            <a:ext cx="939403" cy="334401"/>
            <a:chOff x="3660992" y="917545"/>
            <a:chExt cx="1252537" cy="445868"/>
          </a:xfrm>
        </p:grpSpPr>
        <p:sp>
          <p:nvSpPr>
            <p:cNvPr id="319" name="TextBox 23"/>
            <p:cNvSpPr txBox="1"/>
            <p:nvPr/>
          </p:nvSpPr>
          <p:spPr bwMode="auto">
            <a:xfrm>
              <a:off x="3891099" y="1071286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5</a:t>
              </a:r>
              <a:endParaRPr lang="ru-RU" sz="750" dirty="0"/>
            </a:p>
          </p:txBody>
        </p:sp>
        <p:sp>
          <p:nvSpPr>
            <p:cNvPr id="320" name="TextBox 23"/>
            <p:cNvSpPr txBox="1"/>
            <p:nvPr/>
          </p:nvSpPr>
          <p:spPr bwMode="auto">
            <a:xfrm>
              <a:off x="4192252" y="1086415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  <p:sp>
          <p:nvSpPr>
            <p:cNvPr id="321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Волосовский  р-н</a:t>
              </a:r>
            </a:p>
          </p:txBody>
        </p:sp>
      </p:grpSp>
      <p:sp>
        <p:nvSpPr>
          <p:cNvPr id="322" name="Прямоугольник 321"/>
          <p:cNvSpPr/>
          <p:nvPr/>
        </p:nvSpPr>
        <p:spPr bwMode="auto">
          <a:xfrm>
            <a:off x="7749793" y="1064137"/>
            <a:ext cx="483394" cy="1440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</a:p>
        </p:txBody>
      </p:sp>
      <p:sp>
        <p:nvSpPr>
          <p:cNvPr id="323" name="Прямоугольник 322"/>
          <p:cNvSpPr/>
          <p:nvPr/>
        </p:nvSpPr>
        <p:spPr bwMode="auto">
          <a:xfrm>
            <a:off x="6540614" y="1371635"/>
            <a:ext cx="540544" cy="1601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889,73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sp>
        <p:nvSpPr>
          <p:cNvPr id="324" name="Прямоугольник 323"/>
          <p:cNvSpPr/>
          <p:nvPr/>
        </p:nvSpPr>
        <p:spPr bwMode="auto">
          <a:xfrm>
            <a:off x="6366917" y="1523851"/>
            <a:ext cx="839822" cy="1519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7229/28916</a:t>
            </a:r>
          </a:p>
        </p:txBody>
      </p:sp>
      <p:sp>
        <p:nvSpPr>
          <p:cNvPr id="325" name="Прямоугольник 324"/>
          <p:cNvSpPr/>
          <p:nvPr/>
        </p:nvSpPr>
        <p:spPr bwMode="auto">
          <a:xfrm>
            <a:off x="7567378" y="1216203"/>
            <a:ext cx="771758" cy="13741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7231/28924</a:t>
            </a: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6688951" y="171333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27" name="Скругленный прямоугольник 326"/>
          <p:cNvSpPr/>
          <p:nvPr/>
        </p:nvSpPr>
        <p:spPr>
          <a:xfrm>
            <a:off x="7838036" y="1363915"/>
            <a:ext cx="28813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28" name="Группа 327"/>
          <p:cNvGrpSpPr/>
          <p:nvPr/>
        </p:nvGrpSpPr>
        <p:grpSpPr>
          <a:xfrm>
            <a:off x="7766971" y="889285"/>
            <a:ext cx="695815" cy="213529"/>
            <a:chOff x="3921652" y="1063205"/>
            <a:chExt cx="715838" cy="284705"/>
          </a:xfrm>
        </p:grpSpPr>
        <p:sp>
          <p:nvSpPr>
            <p:cNvPr id="329" name="TextBox 23"/>
            <p:cNvSpPr txBox="1"/>
            <p:nvPr/>
          </p:nvSpPr>
          <p:spPr bwMode="auto">
            <a:xfrm>
              <a:off x="3921652" y="1063205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30" name="TextBox 23"/>
            <p:cNvSpPr txBox="1"/>
            <p:nvPr/>
          </p:nvSpPr>
          <p:spPr bwMode="auto">
            <a:xfrm>
              <a:off x="4215381" y="1070912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</p:grpSp>
      <p:sp>
        <p:nvSpPr>
          <p:cNvPr id="332" name="Прямоугольник 331"/>
          <p:cNvSpPr/>
          <p:nvPr/>
        </p:nvSpPr>
        <p:spPr bwMode="auto">
          <a:xfrm>
            <a:off x="3895310" y="3447037"/>
            <a:ext cx="596615" cy="153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1355,9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</a:p>
        </p:txBody>
      </p:sp>
      <p:sp>
        <p:nvSpPr>
          <p:cNvPr id="333" name="Прямоугольник 332"/>
          <p:cNvSpPr/>
          <p:nvPr/>
        </p:nvSpPr>
        <p:spPr bwMode="auto">
          <a:xfrm>
            <a:off x="3753166" y="3610953"/>
            <a:ext cx="832724" cy="1321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32440/129761</a:t>
            </a:r>
          </a:p>
        </p:txBody>
      </p:sp>
      <p:sp>
        <p:nvSpPr>
          <p:cNvPr id="334" name="Скругленный прямоугольник 333"/>
          <p:cNvSpPr/>
          <p:nvPr/>
        </p:nvSpPr>
        <p:spPr>
          <a:xfrm>
            <a:off x="3548374" y="2251892"/>
            <a:ext cx="286940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39" name="Прямоугольник 338"/>
          <p:cNvSpPr/>
          <p:nvPr/>
        </p:nvSpPr>
        <p:spPr bwMode="auto">
          <a:xfrm>
            <a:off x="6714670" y="2373482"/>
            <a:ext cx="617511" cy="1521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340" name="Прямоугольник 339"/>
          <p:cNvSpPr/>
          <p:nvPr/>
        </p:nvSpPr>
        <p:spPr bwMode="auto">
          <a:xfrm>
            <a:off x="7913430" y="2606122"/>
            <a:ext cx="636713" cy="150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341" name="Прямоугольник 340"/>
          <p:cNvSpPr/>
          <p:nvPr/>
        </p:nvSpPr>
        <p:spPr bwMode="auto">
          <a:xfrm>
            <a:off x="5615134" y="3208532"/>
            <a:ext cx="476275" cy="149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sp>
        <p:nvSpPr>
          <p:cNvPr id="342" name="Прямоугольник 341"/>
          <p:cNvSpPr/>
          <p:nvPr/>
        </p:nvSpPr>
        <p:spPr bwMode="auto">
          <a:xfrm>
            <a:off x="7758161" y="2773433"/>
            <a:ext cx="921495" cy="14842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12504/50019</a:t>
            </a:r>
          </a:p>
        </p:txBody>
      </p:sp>
      <p:sp>
        <p:nvSpPr>
          <p:cNvPr id="343" name="Прямоугольник 342"/>
          <p:cNvSpPr/>
          <p:nvPr/>
        </p:nvSpPr>
        <p:spPr bwMode="auto">
          <a:xfrm>
            <a:off x="5480907" y="2466996"/>
            <a:ext cx="823711" cy="15430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22543/90174</a:t>
            </a:r>
          </a:p>
        </p:txBody>
      </p:sp>
      <p:sp>
        <p:nvSpPr>
          <p:cNvPr id="344" name="Прямоугольник 343"/>
          <p:cNvSpPr/>
          <p:nvPr/>
        </p:nvSpPr>
        <p:spPr bwMode="auto">
          <a:xfrm>
            <a:off x="4341044" y="2960204"/>
            <a:ext cx="804863" cy="14809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26424/105698</a:t>
            </a:r>
          </a:p>
        </p:txBody>
      </p:sp>
      <p:sp>
        <p:nvSpPr>
          <p:cNvPr id="345" name="Прямоугольник 344"/>
          <p:cNvSpPr/>
          <p:nvPr/>
        </p:nvSpPr>
        <p:spPr bwMode="auto">
          <a:xfrm>
            <a:off x="6604245" y="2546589"/>
            <a:ext cx="804109" cy="14922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17476/69905</a:t>
            </a:r>
          </a:p>
        </p:txBody>
      </p:sp>
      <p:sp>
        <p:nvSpPr>
          <p:cNvPr id="346" name="Скругленный прямоугольник 345"/>
          <p:cNvSpPr/>
          <p:nvPr/>
        </p:nvSpPr>
        <p:spPr>
          <a:xfrm>
            <a:off x="4670366" y="3128464"/>
            <a:ext cx="288131" cy="14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47" name="Скругленный прямоугольник 346"/>
          <p:cNvSpPr/>
          <p:nvPr/>
        </p:nvSpPr>
        <p:spPr>
          <a:xfrm>
            <a:off x="4047516" y="3765487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5757341" y="2627482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8147812" y="2949089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51" name="Прямоугольник 350"/>
          <p:cNvSpPr/>
          <p:nvPr/>
        </p:nvSpPr>
        <p:spPr bwMode="auto">
          <a:xfrm>
            <a:off x="5670052" y="2341163"/>
            <a:ext cx="516344" cy="1221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</a:p>
        </p:txBody>
      </p:sp>
      <p:sp>
        <p:nvSpPr>
          <p:cNvPr id="352" name="Прямоугольник 351"/>
          <p:cNvSpPr/>
          <p:nvPr/>
        </p:nvSpPr>
        <p:spPr bwMode="auto">
          <a:xfrm>
            <a:off x="4526427" y="2802381"/>
            <a:ext cx="501254" cy="152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</a:p>
        </p:txBody>
      </p:sp>
      <p:grpSp>
        <p:nvGrpSpPr>
          <p:cNvPr id="353" name="Группа 352"/>
          <p:cNvGrpSpPr/>
          <p:nvPr/>
        </p:nvGrpSpPr>
        <p:grpSpPr>
          <a:xfrm>
            <a:off x="4356269" y="2477203"/>
            <a:ext cx="939403" cy="331211"/>
            <a:chOff x="3660992" y="917545"/>
            <a:chExt cx="1252537" cy="441615"/>
          </a:xfrm>
        </p:grpSpPr>
        <p:sp>
          <p:nvSpPr>
            <p:cNvPr id="354" name="TextBox 23"/>
            <p:cNvSpPr txBox="1"/>
            <p:nvPr/>
          </p:nvSpPr>
          <p:spPr bwMode="auto">
            <a:xfrm>
              <a:off x="3734284" y="1063203"/>
              <a:ext cx="576175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5</a:t>
              </a:r>
              <a:endParaRPr lang="ru-RU" sz="750" dirty="0"/>
            </a:p>
          </p:txBody>
        </p:sp>
        <p:sp>
          <p:nvSpPr>
            <p:cNvPr id="355" name="TextBox 23"/>
            <p:cNvSpPr txBox="1"/>
            <p:nvPr/>
          </p:nvSpPr>
          <p:spPr bwMode="auto">
            <a:xfrm>
              <a:off x="4182911" y="1082161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  <p:sp>
          <p:nvSpPr>
            <p:cNvPr id="356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Кировский  р-н</a:t>
              </a:r>
            </a:p>
          </p:txBody>
        </p:sp>
      </p:grpSp>
      <p:sp>
        <p:nvSpPr>
          <p:cNvPr id="365" name="Полилиния 364"/>
          <p:cNvSpPr/>
          <p:nvPr/>
        </p:nvSpPr>
        <p:spPr>
          <a:xfrm>
            <a:off x="6158424" y="1948542"/>
            <a:ext cx="2063008" cy="29849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67543 w 1628111"/>
              <a:gd name="connsiteY14" fmla="*/ 2 h 397999"/>
              <a:gd name="connsiteX15" fmla="*/ 1628111 w 1628111"/>
              <a:gd name="connsiteY15" fmla="*/ 177802 h 397999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27452 w 1628111"/>
              <a:gd name="connsiteY14" fmla="*/ 1 h 397999"/>
              <a:gd name="connsiteX15" fmla="*/ 1628111 w 1628111"/>
              <a:gd name="connsiteY15" fmla="*/ 177802 h 3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28111" h="397999">
                <a:moveTo>
                  <a:pt x="0" y="391888"/>
                </a:moveTo>
                <a:lnTo>
                  <a:pt x="0" y="391888"/>
                </a:lnTo>
                <a:cubicBezTo>
                  <a:pt x="111276" y="387050"/>
                  <a:pt x="229539" y="416483"/>
                  <a:pt x="333829" y="377374"/>
                </a:cubicBezTo>
                <a:cubicBezTo>
                  <a:pt x="370352" y="363678"/>
                  <a:pt x="329400" y="295357"/>
                  <a:pt x="348343" y="261259"/>
                </a:cubicBezTo>
                <a:cubicBezTo>
                  <a:pt x="358030" y="243821"/>
                  <a:pt x="387048" y="251583"/>
                  <a:pt x="406400" y="246745"/>
                </a:cubicBezTo>
                <a:lnTo>
                  <a:pt x="827315" y="261259"/>
                </a:lnTo>
                <a:cubicBezTo>
                  <a:pt x="851215" y="264993"/>
                  <a:pt x="856798" y="299631"/>
                  <a:pt x="870858" y="319316"/>
                </a:cubicBezTo>
                <a:cubicBezTo>
                  <a:pt x="914841" y="380893"/>
                  <a:pt x="880093" y="349663"/>
                  <a:pt x="943429" y="391888"/>
                </a:cubicBezTo>
                <a:cubicBezTo>
                  <a:pt x="1020839" y="382212"/>
                  <a:pt x="1098509" y="374431"/>
                  <a:pt x="1175658" y="362859"/>
                </a:cubicBezTo>
                <a:cubicBezTo>
                  <a:pt x="1243524" y="352679"/>
                  <a:pt x="1218651" y="348483"/>
                  <a:pt x="1277258" y="333831"/>
                </a:cubicBezTo>
                <a:cubicBezTo>
                  <a:pt x="1408081" y="301125"/>
                  <a:pt x="1292385" y="342293"/>
                  <a:pt x="1422400" y="290288"/>
                </a:cubicBezTo>
                <a:cubicBezTo>
                  <a:pt x="1427238" y="275774"/>
                  <a:pt x="1433915" y="261747"/>
                  <a:pt x="1436915" y="246745"/>
                </a:cubicBezTo>
                <a:cubicBezTo>
                  <a:pt x="1448458" y="189030"/>
                  <a:pt x="1446147" y="128003"/>
                  <a:pt x="1465943" y="72574"/>
                </a:cubicBezTo>
                <a:cubicBezTo>
                  <a:pt x="1477582" y="39985"/>
                  <a:pt x="1542777" y="41127"/>
                  <a:pt x="1553029" y="29031"/>
                </a:cubicBezTo>
                <a:cubicBezTo>
                  <a:pt x="1563281" y="16935"/>
                  <a:pt x="1505751" y="606"/>
                  <a:pt x="1527452" y="1"/>
                </a:cubicBezTo>
                <a:cubicBezTo>
                  <a:pt x="1549153" y="-604"/>
                  <a:pt x="1589547" y="169335"/>
                  <a:pt x="1628111" y="177802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66" name="Полилиния 365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67" name="Полилиния 366"/>
          <p:cNvSpPr/>
          <p:nvPr/>
        </p:nvSpPr>
        <p:spPr>
          <a:xfrm>
            <a:off x="5823858" y="2971800"/>
            <a:ext cx="448576" cy="598715"/>
          </a:xfrm>
          <a:custGeom>
            <a:avLst/>
            <a:gdLst>
              <a:gd name="connsiteX0" fmla="*/ 0 w 598101"/>
              <a:gd name="connsiteY0" fmla="*/ 0 h 798286"/>
              <a:gd name="connsiteX1" fmla="*/ 0 w 598101"/>
              <a:gd name="connsiteY1" fmla="*/ 0 h 798286"/>
              <a:gd name="connsiteX2" fmla="*/ 188686 w 598101"/>
              <a:gd name="connsiteY2" fmla="*/ 159657 h 798286"/>
              <a:gd name="connsiteX3" fmla="*/ 304800 w 598101"/>
              <a:gd name="connsiteY3" fmla="*/ 217714 h 798286"/>
              <a:gd name="connsiteX4" fmla="*/ 362857 w 598101"/>
              <a:gd name="connsiteY4" fmla="*/ 304800 h 798286"/>
              <a:gd name="connsiteX5" fmla="*/ 420914 w 598101"/>
              <a:gd name="connsiteY5" fmla="*/ 348343 h 798286"/>
              <a:gd name="connsiteX6" fmla="*/ 478971 w 598101"/>
              <a:gd name="connsiteY6" fmla="*/ 435429 h 798286"/>
              <a:gd name="connsiteX7" fmla="*/ 566057 w 598101"/>
              <a:gd name="connsiteY7" fmla="*/ 551543 h 798286"/>
              <a:gd name="connsiteX8" fmla="*/ 595086 w 598101"/>
              <a:gd name="connsiteY8" fmla="*/ 798286 h 798286"/>
              <a:gd name="connsiteX9" fmla="*/ 595086 w 598101"/>
              <a:gd name="connsiteY9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101" h="798286">
                <a:moveTo>
                  <a:pt x="0" y="0"/>
                </a:moveTo>
                <a:lnTo>
                  <a:pt x="0" y="0"/>
                </a:lnTo>
                <a:cubicBezTo>
                  <a:pt x="62895" y="53219"/>
                  <a:pt x="121643" y="111769"/>
                  <a:pt x="188686" y="159657"/>
                </a:cubicBezTo>
                <a:cubicBezTo>
                  <a:pt x="223899" y="184809"/>
                  <a:pt x="304800" y="217714"/>
                  <a:pt x="304800" y="217714"/>
                </a:cubicBezTo>
                <a:cubicBezTo>
                  <a:pt x="324152" y="246743"/>
                  <a:pt x="334947" y="283867"/>
                  <a:pt x="362857" y="304800"/>
                </a:cubicBezTo>
                <a:cubicBezTo>
                  <a:pt x="382209" y="319314"/>
                  <a:pt x="404843" y="330263"/>
                  <a:pt x="420914" y="348343"/>
                </a:cubicBezTo>
                <a:cubicBezTo>
                  <a:pt x="444092" y="374419"/>
                  <a:pt x="457177" y="408186"/>
                  <a:pt x="478971" y="435429"/>
                </a:cubicBezTo>
                <a:cubicBezTo>
                  <a:pt x="547925" y="521622"/>
                  <a:pt x="519844" y="482224"/>
                  <a:pt x="566057" y="551543"/>
                </a:cubicBezTo>
                <a:cubicBezTo>
                  <a:pt x="611915" y="689117"/>
                  <a:pt x="595086" y="608030"/>
                  <a:pt x="595086" y="798286"/>
                </a:cubicBezTo>
                <a:lnTo>
                  <a:pt x="595086" y="7982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72" name="Прямоугольник 371"/>
          <p:cNvSpPr/>
          <p:nvPr/>
        </p:nvSpPr>
        <p:spPr bwMode="auto">
          <a:xfrm>
            <a:off x="5418287" y="3363961"/>
            <a:ext cx="843542" cy="15835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15614/62456</a:t>
            </a: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749023" y="353935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74" name="Группа 373"/>
          <p:cNvGrpSpPr/>
          <p:nvPr/>
        </p:nvGrpSpPr>
        <p:grpSpPr>
          <a:xfrm>
            <a:off x="6603828" y="2079236"/>
            <a:ext cx="939403" cy="317791"/>
            <a:chOff x="3660992" y="917545"/>
            <a:chExt cx="1252537" cy="423722"/>
          </a:xfrm>
        </p:grpSpPr>
        <p:sp>
          <p:nvSpPr>
            <p:cNvPr id="375" name="TextBox 23"/>
            <p:cNvSpPr txBox="1"/>
            <p:nvPr/>
          </p:nvSpPr>
          <p:spPr bwMode="auto">
            <a:xfrm>
              <a:off x="3790921" y="1063203"/>
              <a:ext cx="51953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5</a:t>
              </a:r>
              <a:endParaRPr lang="ru-RU" sz="750" dirty="0"/>
            </a:p>
          </p:txBody>
        </p:sp>
        <p:sp>
          <p:nvSpPr>
            <p:cNvPr id="376" name="TextBox 23"/>
            <p:cNvSpPr txBox="1"/>
            <p:nvPr/>
          </p:nvSpPr>
          <p:spPr bwMode="auto">
            <a:xfrm>
              <a:off x="4196651" y="1064268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77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Тихвинский  р-н</a:t>
              </a:r>
            </a:p>
          </p:txBody>
        </p:sp>
      </p:grpSp>
      <p:grpSp>
        <p:nvGrpSpPr>
          <p:cNvPr id="378" name="Группа 377"/>
          <p:cNvGrpSpPr/>
          <p:nvPr/>
        </p:nvGrpSpPr>
        <p:grpSpPr>
          <a:xfrm>
            <a:off x="6071886" y="1051322"/>
            <a:ext cx="1167449" cy="316992"/>
            <a:chOff x="3356931" y="917545"/>
            <a:chExt cx="1556598" cy="422657"/>
          </a:xfrm>
        </p:grpSpPr>
        <p:sp>
          <p:nvSpPr>
            <p:cNvPr id="379" name="TextBox 23"/>
            <p:cNvSpPr txBox="1"/>
            <p:nvPr/>
          </p:nvSpPr>
          <p:spPr bwMode="auto">
            <a:xfrm>
              <a:off x="3888249" y="1063203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0" name="TextBox 23"/>
            <p:cNvSpPr txBox="1"/>
            <p:nvPr/>
          </p:nvSpPr>
          <p:spPr bwMode="auto">
            <a:xfrm>
              <a:off x="4220036" y="1060312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  <p:sp>
          <p:nvSpPr>
            <p:cNvPr id="381" name="TextBox 10"/>
            <p:cNvSpPr txBox="1"/>
            <p:nvPr/>
          </p:nvSpPr>
          <p:spPr bwMode="auto">
            <a:xfrm>
              <a:off x="3356931" y="917545"/>
              <a:ext cx="1556598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Лодейнопольский  р-н</a:t>
              </a:r>
            </a:p>
          </p:txBody>
        </p:sp>
      </p:grpSp>
      <p:sp>
        <p:nvSpPr>
          <p:cNvPr id="386" name="Прямоугольник 385"/>
          <p:cNvSpPr/>
          <p:nvPr/>
        </p:nvSpPr>
        <p:spPr bwMode="auto">
          <a:xfrm>
            <a:off x="1948102" y="3596070"/>
            <a:ext cx="684203" cy="16191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12918/51675</a:t>
            </a:r>
          </a:p>
        </p:txBody>
      </p:sp>
      <p:sp>
        <p:nvSpPr>
          <p:cNvPr id="391" name="Скругленный прямоугольник 390"/>
          <p:cNvSpPr/>
          <p:nvPr/>
        </p:nvSpPr>
        <p:spPr>
          <a:xfrm>
            <a:off x="3005493" y="360274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92" name="Прямоугольник 391"/>
          <p:cNvSpPr/>
          <p:nvPr/>
        </p:nvSpPr>
        <p:spPr bwMode="auto">
          <a:xfrm>
            <a:off x="2424214" y="4157010"/>
            <a:ext cx="517194" cy="14470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393" name="Прямоугольник 392"/>
          <p:cNvSpPr/>
          <p:nvPr/>
        </p:nvSpPr>
        <p:spPr bwMode="auto">
          <a:xfrm>
            <a:off x="2251507" y="4320943"/>
            <a:ext cx="73268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18219/72879</a:t>
            </a:r>
          </a:p>
        </p:txBody>
      </p:sp>
      <p:sp>
        <p:nvSpPr>
          <p:cNvPr id="394" name="Скругленный прямоугольник 393"/>
          <p:cNvSpPr/>
          <p:nvPr/>
        </p:nvSpPr>
        <p:spPr>
          <a:xfrm>
            <a:off x="2489597" y="4479762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99" name="Прямоугольник 398"/>
          <p:cNvSpPr/>
          <p:nvPr/>
        </p:nvSpPr>
        <p:spPr bwMode="auto">
          <a:xfrm>
            <a:off x="2725584" y="3406303"/>
            <a:ext cx="831802" cy="17061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61063/24425</a:t>
            </a:r>
          </a:p>
        </p:txBody>
      </p:sp>
      <p:grpSp>
        <p:nvGrpSpPr>
          <p:cNvPr id="400" name="Группа 399"/>
          <p:cNvGrpSpPr/>
          <p:nvPr/>
        </p:nvGrpSpPr>
        <p:grpSpPr>
          <a:xfrm>
            <a:off x="2953867" y="1584489"/>
            <a:ext cx="1237119" cy="383152"/>
            <a:chOff x="3338456" y="839760"/>
            <a:chExt cx="1649492" cy="510868"/>
          </a:xfrm>
        </p:grpSpPr>
        <p:sp>
          <p:nvSpPr>
            <p:cNvPr id="401" name="TextBox 23"/>
            <p:cNvSpPr txBox="1"/>
            <p:nvPr/>
          </p:nvSpPr>
          <p:spPr bwMode="auto">
            <a:xfrm>
              <a:off x="3920028" y="1065195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402" name="TextBox 23"/>
            <p:cNvSpPr txBox="1"/>
            <p:nvPr/>
          </p:nvSpPr>
          <p:spPr bwMode="auto">
            <a:xfrm>
              <a:off x="4237333" y="1073630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  <p:sp>
          <p:nvSpPr>
            <p:cNvPr id="403" name="TextBox 10"/>
            <p:cNvSpPr txBox="1"/>
            <p:nvPr/>
          </p:nvSpPr>
          <p:spPr bwMode="auto">
            <a:xfrm>
              <a:off x="3338456" y="839760"/>
              <a:ext cx="1649492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Всеволожский  р-н</a:t>
              </a:r>
            </a:p>
          </p:txBody>
        </p:sp>
      </p:grpSp>
      <p:sp>
        <p:nvSpPr>
          <p:cNvPr id="407" name="Полилиния 406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08" name="Полилиния 407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4" name="Полилиния 413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09" name="Полилиния 408"/>
          <p:cNvSpPr/>
          <p:nvPr/>
        </p:nvSpPr>
        <p:spPr>
          <a:xfrm>
            <a:off x="3374572" y="3145972"/>
            <a:ext cx="881743" cy="893095"/>
          </a:xfrm>
          <a:custGeom>
            <a:avLst/>
            <a:gdLst>
              <a:gd name="connsiteX0" fmla="*/ 0 w 1175657"/>
              <a:gd name="connsiteY0" fmla="*/ 0 h 1190793"/>
              <a:gd name="connsiteX1" fmla="*/ 0 w 1175657"/>
              <a:gd name="connsiteY1" fmla="*/ 0 h 1190793"/>
              <a:gd name="connsiteX2" fmla="*/ 145142 w 1175657"/>
              <a:gd name="connsiteY2" fmla="*/ 275771 h 1190793"/>
              <a:gd name="connsiteX3" fmla="*/ 174171 w 1175657"/>
              <a:gd name="connsiteY3" fmla="*/ 566057 h 1190793"/>
              <a:gd name="connsiteX4" fmla="*/ 188685 w 1175657"/>
              <a:gd name="connsiteY4" fmla="*/ 653142 h 1190793"/>
              <a:gd name="connsiteX5" fmla="*/ 217714 w 1175657"/>
              <a:gd name="connsiteY5" fmla="*/ 696685 h 1190793"/>
              <a:gd name="connsiteX6" fmla="*/ 232228 w 1175657"/>
              <a:gd name="connsiteY6" fmla="*/ 740228 h 1190793"/>
              <a:gd name="connsiteX7" fmla="*/ 246742 w 1175657"/>
              <a:gd name="connsiteY7" fmla="*/ 798285 h 1190793"/>
              <a:gd name="connsiteX8" fmla="*/ 275771 w 1175657"/>
              <a:gd name="connsiteY8" fmla="*/ 856342 h 1190793"/>
              <a:gd name="connsiteX9" fmla="*/ 290285 w 1175657"/>
              <a:gd name="connsiteY9" fmla="*/ 899885 h 1190793"/>
              <a:gd name="connsiteX10" fmla="*/ 261257 w 1175657"/>
              <a:gd name="connsiteY10" fmla="*/ 1001485 h 1190793"/>
              <a:gd name="connsiteX11" fmla="*/ 232228 w 1175657"/>
              <a:gd name="connsiteY11" fmla="*/ 1059542 h 1190793"/>
              <a:gd name="connsiteX12" fmla="*/ 217714 w 1175657"/>
              <a:gd name="connsiteY12" fmla="*/ 1103085 h 1190793"/>
              <a:gd name="connsiteX13" fmla="*/ 232228 w 1175657"/>
              <a:gd name="connsiteY13" fmla="*/ 1190171 h 1190793"/>
              <a:gd name="connsiteX14" fmla="*/ 754742 w 1175657"/>
              <a:gd name="connsiteY14" fmla="*/ 1146628 h 1190793"/>
              <a:gd name="connsiteX15" fmla="*/ 798285 w 1175657"/>
              <a:gd name="connsiteY15" fmla="*/ 1132114 h 1190793"/>
              <a:gd name="connsiteX16" fmla="*/ 1001485 w 1175657"/>
              <a:gd name="connsiteY16" fmla="*/ 1161142 h 1190793"/>
              <a:gd name="connsiteX17" fmla="*/ 1045028 w 1175657"/>
              <a:gd name="connsiteY17" fmla="*/ 1175657 h 1190793"/>
              <a:gd name="connsiteX18" fmla="*/ 1161142 w 1175657"/>
              <a:gd name="connsiteY18" fmla="*/ 1175657 h 1190793"/>
              <a:gd name="connsiteX19" fmla="*/ 1175657 w 1175657"/>
              <a:gd name="connsiteY19" fmla="*/ 1175657 h 119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5657" h="1190793">
                <a:moveTo>
                  <a:pt x="0" y="0"/>
                </a:moveTo>
                <a:lnTo>
                  <a:pt x="0" y="0"/>
                </a:lnTo>
                <a:cubicBezTo>
                  <a:pt x="48381" y="91924"/>
                  <a:pt x="114593" y="176487"/>
                  <a:pt x="145142" y="275771"/>
                </a:cubicBezTo>
                <a:cubicBezTo>
                  <a:pt x="173740" y="368715"/>
                  <a:pt x="163024" y="469453"/>
                  <a:pt x="174171" y="566057"/>
                </a:cubicBezTo>
                <a:cubicBezTo>
                  <a:pt x="177544" y="595292"/>
                  <a:pt x="179379" y="625223"/>
                  <a:pt x="188685" y="653142"/>
                </a:cubicBezTo>
                <a:cubicBezTo>
                  <a:pt x="194201" y="669691"/>
                  <a:pt x="208038" y="682171"/>
                  <a:pt x="217714" y="696685"/>
                </a:cubicBezTo>
                <a:cubicBezTo>
                  <a:pt x="222552" y="711199"/>
                  <a:pt x="228025" y="725517"/>
                  <a:pt x="232228" y="740228"/>
                </a:cubicBezTo>
                <a:cubicBezTo>
                  <a:pt x="237708" y="759408"/>
                  <a:pt x="239738" y="779607"/>
                  <a:pt x="246742" y="798285"/>
                </a:cubicBezTo>
                <a:cubicBezTo>
                  <a:pt x="254339" y="818544"/>
                  <a:pt x="267248" y="836455"/>
                  <a:pt x="275771" y="856342"/>
                </a:cubicBezTo>
                <a:cubicBezTo>
                  <a:pt x="281798" y="870404"/>
                  <a:pt x="285447" y="885371"/>
                  <a:pt x="290285" y="899885"/>
                </a:cubicBezTo>
                <a:cubicBezTo>
                  <a:pt x="280609" y="933752"/>
                  <a:pt x="273294" y="968384"/>
                  <a:pt x="261257" y="1001485"/>
                </a:cubicBezTo>
                <a:cubicBezTo>
                  <a:pt x="253863" y="1021819"/>
                  <a:pt x="240751" y="1039655"/>
                  <a:pt x="232228" y="1059542"/>
                </a:cubicBezTo>
                <a:cubicBezTo>
                  <a:pt x="226201" y="1073604"/>
                  <a:pt x="222552" y="1088571"/>
                  <a:pt x="217714" y="1103085"/>
                </a:cubicBezTo>
                <a:cubicBezTo>
                  <a:pt x="222552" y="1132114"/>
                  <a:pt x="203117" y="1185858"/>
                  <a:pt x="232228" y="1190171"/>
                </a:cubicBezTo>
                <a:cubicBezTo>
                  <a:pt x="271827" y="1196037"/>
                  <a:pt x="632922" y="1158810"/>
                  <a:pt x="754742" y="1146628"/>
                </a:cubicBezTo>
                <a:cubicBezTo>
                  <a:pt x="769256" y="1141790"/>
                  <a:pt x="782986" y="1132114"/>
                  <a:pt x="798285" y="1132114"/>
                </a:cubicBezTo>
                <a:cubicBezTo>
                  <a:pt x="843441" y="1132114"/>
                  <a:pt x="947889" y="1147743"/>
                  <a:pt x="1001485" y="1161142"/>
                </a:cubicBezTo>
                <a:cubicBezTo>
                  <a:pt x="1016328" y="1164853"/>
                  <a:pt x="1029791" y="1174272"/>
                  <a:pt x="1045028" y="1175657"/>
                </a:cubicBezTo>
                <a:cubicBezTo>
                  <a:pt x="1083574" y="1179161"/>
                  <a:pt x="1122437" y="1175657"/>
                  <a:pt x="1161142" y="1175657"/>
                </a:cubicBezTo>
                <a:lnTo>
                  <a:pt x="1175657" y="117565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0" name="Полилиния 409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1" name="Полилиния 410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2" name="Полилиния 411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3" name="Полилиния 412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9" name="Полилиния 418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49" name="Скругленный прямоугольник 348"/>
          <p:cNvSpPr/>
          <p:nvPr/>
        </p:nvSpPr>
        <p:spPr>
          <a:xfrm>
            <a:off x="6919798" y="272290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420" name="Text Box 2"/>
          <p:cNvSpPr txBox="1">
            <a:spLocks noChangeArrowheads="1"/>
          </p:cNvSpPr>
          <p:nvPr/>
        </p:nvSpPr>
        <p:spPr bwMode="auto">
          <a:xfrm>
            <a:off x="-15534" y="-9223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172468">
              <a:lnSpc>
                <a:spcPct val="85000"/>
              </a:lnSpc>
            </a:pPr>
            <a:r>
              <a:rPr lang="ru-RU" sz="1050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pPr defTabSz="1172468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ЛЕНИНГРАДСКОЙ ОБЛАСТИ (РИСК </a:t>
            </a:r>
            <a:r>
              <a:rPr lang="ru-RU" sz="1050" dirty="0">
                <a:solidFill>
                  <a:prstClr val="white"/>
                </a:solidFill>
              </a:rPr>
              <a:t>НАРУШЕНИЯ ЭЛЕКТРОСНАБЖЕНИЯ НА </a:t>
            </a:r>
            <a:r>
              <a:rPr lang="ru-RU" sz="1050" dirty="0" smtClean="0">
                <a:solidFill>
                  <a:prstClr val="white"/>
                </a:solidFill>
              </a:rPr>
              <a:t>22.11.2020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421" name="Рисунок 4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" y="20337"/>
            <a:ext cx="512404" cy="307384"/>
          </a:xfrm>
          <a:prstGeom prst="rect">
            <a:avLst/>
          </a:prstGeom>
        </p:spPr>
      </p:pic>
      <p:pic>
        <p:nvPicPr>
          <p:cNvPr id="422" name="Рисунок 4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58" y="12466"/>
            <a:ext cx="884485" cy="335660"/>
          </a:xfrm>
          <a:prstGeom prst="rect">
            <a:avLst/>
          </a:prstGeom>
        </p:spPr>
      </p:pic>
      <p:grpSp>
        <p:nvGrpSpPr>
          <p:cNvPr id="368" name="Группа 367"/>
          <p:cNvGrpSpPr/>
          <p:nvPr/>
        </p:nvGrpSpPr>
        <p:grpSpPr>
          <a:xfrm>
            <a:off x="5341119" y="2933652"/>
            <a:ext cx="939403" cy="311257"/>
            <a:chOff x="3660992" y="917545"/>
            <a:chExt cx="1252537" cy="415008"/>
          </a:xfrm>
        </p:grpSpPr>
        <p:sp>
          <p:nvSpPr>
            <p:cNvPr id="369" name="TextBox 23"/>
            <p:cNvSpPr txBox="1"/>
            <p:nvPr/>
          </p:nvSpPr>
          <p:spPr bwMode="auto">
            <a:xfrm>
              <a:off x="3921652" y="1055555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70" name="TextBox 23"/>
            <p:cNvSpPr txBox="1"/>
            <p:nvPr/>
          </p:nvSpPr>
          <p:spPr bwMode="auto">
            <a:xfrm>
              <a:off x="4258273" y="103704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  <p:sp>
          <p:nvSpPr>
            <p:cNvPr id="371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Киришский  р-н</a:t>
              </a:r>
            </a:p>
          </p:txBody>
        </p:sp>
      </p:grpSp>
      <p:grpSp>
        <p:nvGrpSpPr>
          <p:cNvPr id="335" name="Группа 334"/>
          <p:cNvGrpSpPr/>
          <p:nvPr/>
        </p:nvGrpSpPr>
        <p:grpSpPr>
          <a:xfrm>
            <a:off x="3701006" y="3142519"/>
            <a:ext cx="939403" cy="321886"/>
            <a:chOff x="3660992" y="917545"/>
            <a:chExt cx="1252537" cy="429181"/>
          </a:xfrm>
        </p:grpSpPr>
        <p:sp>
          <p:nvSpPr>
            <p:cNvPr id="336" name="TextBox 23"/>
            <p:cNvSpPr txBox="1"/>
            <p:nvPr/>
          </p:nvSpPr>
          <p:spPr bwMode="auto">
            <a:xfrm>
              <a:off x="3892089" y="1059649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37" name="TextBox 23"/>
            <p:cNvSpPr txBox="1"/>
            <p:nvPr/>
          </p:nvSpPr>
          <p:spPr bwMode="auto">
            <a:xfrm>
              <a:off x="4214727" y="106972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  <p:sp>
          <p:nvSpPr>
            <p:cNvPr id="338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Тосненский  р-н</a:t>
              </a:r>
            </a:p>
          </p:txBody>
        </p:sp>
      </p:grpSp>
      <p:grpSp>
        <p:nvGrpSpPr>
          <p:cNvPr id="387" name="Группа 386"/>
          <p:cNvGrpSpPr/>
          <p:nvPr/>
        </p:nvGrpSpPr>
        <p:grpSpPr>
          <a:xfrm>
            <a:off x="2705544" y="2920216"/>
            <a:ext cx="939403" cy="333264"/>
            <a:chOff x="3660992" y="917545"/>
            <a:chExt cx="1252537" cy="444351"/>
          </a:xfrm>
        </p:grpSpPr>
        <p:sp>
          <p:nvSpPr>
            <p:cNvPr id="388" name="TextBox 23"/>
            <p:cNvSpPr txBox="1"/>
            <p:nvPr/>
          </p:nvSpPr>
          <p:spPr bwMode="auto">
            <a:xfrm>
              <a:off x="3896835" y="1080374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9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Гатчинский  р-н</a:t>
              </a:r>
            </a:p>
          </p:txBody>
        </p:sp>
        <p:sp>
          <p:nvSpPr>
            <p:cNvPr id="390" name="TextBox 23"/>
            <p:cNvSpPr txBox="1"/>
            <p:nvPr/>
          </p:nvSpPr>
          <p:spPr bwMode="auto">
            <a:xfrm>
              <a:off x="4193055" y="108489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</p:grpSp>
      <p:grpSp>
        <p:nvGrpSpPr>
          <p:cNvPr id="382" name="Группа 381"/>
          <p:cNvGrpSpPr/>
          <p:nvPr/>
        </p:nvGrpSpPr>
        <p:grpSpPr>
          <a:xfrm>
            <a:off x="869635" y="3598742"/>
            <a:ext cx="1123471" cy="320180"/>
            <a:chOff x="3660992" y="917545"/>
            <a:chExt cx="1497961" cy="426907"/>
          </a:xfrm>
        </p:grpSpPr>
        <p:sp>
          <p:nvSpPr>
            <p:cNvPr id="383" name="TextBox 23"/>
            <p:cNvSpPr txBox="1"/>
            <p:nvPr/>
          </p:nvSpPr>
          <p:spPr bwMode="auto">
            <a:xfrm>
              <a:off x="3893844" y="1063593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4" name="TextBox 23"/>
            <p:cNvSpPr txBox="1"/>
            <p:nvPr/>
          </p:nvSpPr>
          <p:spPr bwMode="auto">
            <a:xfrm>
              <a:off x="4216347" y="1067454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  <p:sp>
          <p:nvSpPr>
            <p:cNvPr id="385" name="TextBox 10"/>
            <p:cNvSpPr txBox="1"/>
            <p:nvPr/>
          </p:nvSpPr>
          <p:spPr bwMode="auto">
            <a:xfrm>
              <a:off x="3660992" y="917545"/>
              <a:ext cx="1497961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Сланцевский   р-н</a:t>
              </a:r>
            </a:p>
          </p:txBody>
        </p:sp>
      </p:grpSp>
      <p:grpSp>
        <p:nvGrpSpPr>
          <p:cNvPr id="395" name="Группа 394"/>
          <p:cNvGrpSpPr/>
          <p:nvPr/>
        </p:nvGrpSpPr>
        <p:grpSpPr>
          <a:xfrm>
            <a:off x="2193132" y="3838014"/>
            <a:ext cx="939403" cy="328735"/>
            <a:chOff x="3660992" y="917545"/>
            <a:chExt cx="1252537" cy="438313"/>
          </a:xfrm>
        </p:grpSpPr>
        <p:sp>
          <p:nvSpPr>
            <p:cNvPr id="396" name="TextBox 23"/>
            <p:cNvSpPr txBox="1"/>
            <p:nvPr/>
          </p:nvSpPr>
          <p:spPr bwMode="auto">
            <a:xfrm>
              <a:off x="3891687" y="1075118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97" name="TextBox 23"/>
            <p:cNvSpPr txBox="1"/>
            <p:nvPr/>
          </p:nvSpPr>
          <p:spPr bwMode="auto">
            <a:xfrm>
              <a:off x="4236087" y="1078860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  <p:sp>
          <p:nvSpPr>
            <p:cNvPr id="398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Лужский  р-н</a:t>
              </a:r>
            </a:p>
          </p:txBody>
        </p:sp>
      </p:grpSp>
      <p:grpSp>
        <p:nvGrpSpPr>
          <p:cNvPr id="357" name="Группа 356"/>
          <p:cNvGrpSpPr/>
          <p:nvPr/>
        </p:nvGrpSpPr>
        <p:grpSpPr>
          <a:xfrm>
            <a:off x="5500814" y="2035038"/>
            <a:ext cx="939403" cy="312200"/>
            <a:chOff x="3660992" y="917545"/>
            <a:chExt cx="1252537" cy="416267"/>
          </a:xfrm>
        </p:grpSpPr>
        <p:sp>
          <p:nvSpPr>
            <p:cNvPr id="358" name="TextBox 23"/>
            <p:cNvSpPr txBox="1"/>
            <p:nvPr/>
          </p:nvSpPr>
          <p:spPr bwMode="auto">
            <a:xfrm>
              <a:off x="3718940" y="1054852"/>
              <a:ext cx="608220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59" name="TextBox 23"/>
            <p:cNvSpPr txBox="1"/>
            <p:nvPr/>
          </p:nvSpPr>
          <p:spPr bwMode="auto">
            <a:xfrm>
              <a:off x="4235051" y="1056813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  <p:sp>
          <p:nvSpPr>
            <p:cNvPr id="360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Волховский  р-н</a:t>
              </a:r>
            </a:p>
          </p:txBody>
        </p:sp>
      </p:grpSp>
      <p:sp>
        <p:nvSpPr>
          <p:cNvPr id="162" name="Text Box 97"/>
          <p:cNvSpPr txBox="1">
            <a:spLocks noChangeArrowheads="1"/>
          </p:cNvSpPr>
          <p:nvPr/>
        </p:nvSpPr>
        <p:spPr bwMode="auto">
          <a:xfrm>
            <a:off x="6572490" y="4296148"/>
            <a:ext cx="1767457" cy="23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0643" tIns="85323" rIns="170643" bIns="8532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6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64" name="Группа 163"/>
          <p:cNvGrpSpPr/>
          <p:nvPr/>
        </p:nvGrpSpPr>
        <p:grpSpPr>
          <a:xfrm>
            <a:off x="6467648" y="3067375"/>
            <a:ext cx="3266272" cy="2090512"/>
            <a:chOff x="9362481" y="3528483"/>
            <a:chExt cx="3199452" cy="3351467"/>
          </a:xfrm>
        </p:grpSpPr>
        <p:grpSp>
          <p:nvGrpSpPr>
            <p:cNvPr id="165" name="Группа 1145"/>
            <p:cNvGrpSpPr/>
            <p:nvPr/>
          </p:nvGrpSpPr>
          <p:grpSpPr>
            <a:xfrm>
              <a:off x="9362481" y="3528483"/>
              <a:ext cx="3199452" cy="3351467"/>
              <a:chOff x="6727905" y="4893992"/>
              <a:chExt cx="2605705" cy="1985879"/>
            </a:xfrm>
          </p:grpSpPr>
          <p:sp>
            <p:nvSpPr>
              <p:cNvPr id="175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Text Box 97"/>
              <p:cNvSpPr txBox="1">
                <a:spLocks noChangeArrowheads="1"/>
              </p:cNvSpPr>
              <p:nvPr/>
            </p:nvSpPr>
            <p:spPr bwMode="auto">
              <a:xfrm>
                <a:off x="7220455" y="5665925"/>
                <a:ext cx="1833906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прогноз нарушения ЛЭП</a:t>
                </a:r>
              </a:p>
            </p:txBody>
          </p:sp>
          <p:sp>
            <p:nvSpPr>
              <p:cNvPr id="17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80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TextBox 10"/>
              <p:cNvSpPr txBox="1"/>
              <p:nvPr/>
            </p:nvSpPr>
            <p:spPr>
              <a:xfrm>
                <a:off x="6727905" y="6660592"/>
                <a:ext cx="919351" cy="21927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900" dirty="0" smtClean="0">
                    <a:solidFill>
                      <a:prstClr val="black"/>
                    </a:solidFill>
                  </a:rPr>
                  <a:t>Киришский р-н</a:t>
                </a:r>
                <a:endParaRPr lang="ru-RU" sz="9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Полилиния 182"/>
              <p:cNvSpPr/>
              <p:nvPr/>
            </p:nvSpPr>
            <p:spPr>
              <a:xfrm>
                <a:off x="6913438" y="5711426"/>
                <a:ext cx="324905" cy="204788"/>
              </a:xfrm>
              <a:custGeom>
                <a:avLst/>
                <a:gdLst>
                  <a:gd name="connsiteX0" fmla="*/ 42863 w 324905"/>
                  <a:gd name="connsiteY0" fmla="*/ 28575 h 204788"/>
                  <a:gd name="connsiteX1" fmla="*/ 47625 w 324905"/>
                  <a:gd name="connsiteY1" fmla="*/ 4763 h 204788"/>
                  <a:gd name="connsiteX2" fmla="*/ 61913 w 324905"/>
                  <a:gd name="connsiteY2" fmla="*/ 0 h 204788"/>
                  <a:gd name="connsiteX3" fmla="*/ 95250 w 324905"/>
                  <a:gd name="connsiteY3" fmla="*/ 4763 h 204788"/>
                  <a:gd name="connsiteX4" fmla="*/ 200025 w 324905"/>
                  <a:gd name="connsiteY4" fmla="*/ 9525 h 204788"/>
                  <a:gd name="connsiteX5" fmla="*/ 252413 w 324905"/>
                  <a:gd name="connsiteY5" fmla="*/ 14288 h 204788"/>
                  <a:gd name="connsiteX6" fmla="*/ 280988 w 324905"/>
                  <a:gd name="connsiteY6" fmla="*/ 23813 h 204788"/>
                  <a:gd name="connsiteX7" fmla="*/ 285750 w 324905"/>
                  <a:gd name="connsiteY7" fmla="*/ 52388 h 204788"/>
                  <a:gd name="connsiteX8" fmla="*/ 300038 w 324905"/>
                  <a:gd name="connsiteY8" fmla="*/ 57150 h 204788"/>
                  <a:gd name="connsiteX9" fmla="*/ 314325 w 324905"/>
                  <a:gd name="connsiteY9" fmla="*/ 66675 h 204788"/>
                  <a:gd name="connsiteX10" fmla="*/ 323850 w 324905"/>
                  <a:gd name="connsiteY10" fmla="*/ 80963 h 204788"/>
                  <a:gd name="connsiteX11" fmla="*/ 319088 w 324905"/>
                  <a:gd name="connsiteY11" fmla="*/ 180975 h 204788"/>
                  <a:gd name="connsiteX12" fmla="*/ 300038 w 324905"/>
                  <a:gd name="connsiteY12" fmla="*/ 185738 h 204788"/>
                  <a:gd name="connsiteX13" fmla="*/ 228600 w 324905"/>
                  <a:gd name="connsiteY13" fmla="*/ 190500 h 204788"/>
                  <a:gd name="connsiteX14" fmla="*/ 209550 w 324905"/>
                  <a:gd name="connsiteY14" fmla="*/ 195263 h 204788"/>
                  <a:gd name="connsiteX15" fmla="*/ 185738 w 324905"/>
                  <a:gd name="connsiteY15" fmla="*/ 200025 h 204788"/>
                  <a:gd name="connsiteX16" fmla="*/ 171450 w 324905"/>
                  <a:gd name="connsiteY16" fmla="*/ 204788 h 204788"/>
                  <a:gd name="connsiteX17" fmla="*/ 152400 w 324905"/>
                  <a:gd name="connsiteY17" fmla="*/ 190500 h 204788"/>
                  <a:gd name="connsiteX18" fmla="*/ 138113 w 324905"/>
                  <a:gd name="connsiteY18" fmla="*/ 180975 h 204788"/>
                  <a:gd name="connsiteX19" fmla="*/ 123825 w 324905"/>
                  <a:gd name="connsiteY19" fmla="*/ 166688 h 204788"/>
                  <a:gd name="connsiteX20" fmla="*/ 95250 w 324905"/>
                  <a:gd name="connsiteY20" fmla="*/ 152400 h 204788"/>
                  <a:gd name="connsiteX21" fmla="*/ 42863 w 324905"/>
                  <a:gd name="connsiteY21" fmla="*/ 147638 h 204788"/>
                  <a:gd name="connsiteX22" fmla="*/ 14288 w 324905"/>
                  <a:gd name="connsiteY22" fmla="*/ 133350 h 204788"/>
                  <a:gd name="connsiteX23" fmla="*/ 4763 w 324905"/>
                  <a:gd name="connsiteY23" fmla="*/ 119063 h 204788"/>
                  <a:gd name="connsiteX24" fmla="*/ 0 w 324905"/>
                  <a:gd name="connsiteY24" fmla="*/ 104775 h 204788"/>
                  <a:gd name="connsiteX25" fmla="*/ 19050 w 324905"/>
                  <a:gd name="connsiteY25" fmla="*/ 42863 h 204788"/>
                  <a:gd name="connsiteX26" fmla="*/ 42863 w 324905"/>
                  <a:gd name="connsiteY26" fmla="*/ 28575 h 2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24905" h="204788">
                    <a:moveTo>
                      <a:pt x="42863" y="28575"/>
                    </a:moveTo>
                    <a:cubicBezTo>
                      <a:pt x="44450" y="20638"/>
                      <a:pt x="43135" y="11498"/>
                      <a:pt x="47625" y="4763"/>
                    </a:cubicBezTo>
                    <a:cubicBezTo>
                      <a:pt x="50410" y="586"/>
                      <a:pt x="56893" y="0"/>
                      <a:pt x="61913" y="0"/>
                    </a:cubicBezTo>
                    <a:cubicBezTo>
                      <a:pt x="73138" y="0"/>
                      <a:pt x="84138" y="3175"/>
                      <a:pt x="95250" y="4763"/>
                    </a:cubicBezTo>
                    <a:cubicBezTo>
                      <a:pt x="147969" y="22336"/>
                      <a:pt x="113804" y="14914"/>
                      <a:pt x="200025" y="9525"/>
                    </a:cubicBezTo>
                    <a:cubicBezTo>
                      <a:pt x="217488" y="11113"/>
                      <a:pt x="235145" y="11241"/>
                      <a:pt x="252413" y="14288"/>
                    </a:cubicBezTo>
                    <a:cubicBezTo>
                      <a:pt x="262300" y="16033"/>
                      <a:pt x="280988" y="23813"/>
                      <a:pt x="280988" y="23813"/>
                    </a:cubicBezTo>
                    <a:cubicBezTo>
                      <a:pt x="282575" y="33338"/>
                      <a:pt x="280959" y="44004"/>
                      <a:pt x="285750" y="52388"/>
                    </a:cubicBezTo>
                    <a:cubicBezTo>
                      <a:pt x="288241" y="56747"/>
                      <a:pt x="295548" y="54905"/>
                      <a:pt x="300038" y="57150"/>
                    </a:cubicBezTo>
                    <a:cubicBezTo>
                      <a:pt x="305157" y="59710"/>
                      <a:pt x="309563" y="63500"/>
                      <a:pt x="314325" y="66675"/>
                    </a:cubicBezTo>
                    <a:cubicBezTo>
                      <a:pt x="317500" y="71438"/>
                      <a:pt x="323612" y="75244"/>
                      <a:pt x="323850" y="80963"/>
                    </a:cubicBezTo>
                    <a:cubicBezTo>
                      <a:pt x="325240" y="114309"/>
                      <a:pt x="326484" y="148430"/>
                      <a:pt x="319088" y="180975"/>
                    </a:cubicBezTo>
                    <a:cubicBezTo>
                      <a:pt x="317637" y="187358"/>
                      <a:pt x="306548" y="185053"/>
                      <a:pt x="300038" y="185738"/>
                    </a:cubicBezTo>
                    <a:cubicBezTo>
                      <a:pt x="276304" y="188236"/>
                      <a:pt x="252413" y="188913"/>
                      <a:pt x="228600" y="190500"/>
                    </a:cubicBezTo>
                    <a:cubicBezTo>
                      <a:pt x="222250" y="192088"/>
                      <a:pt x="215940" y="193843"/>
                      <a:pt x="209550" y="195263"/>
                    </a:cubicBezTo>
                    <a:cubicBezTo>
                      <a:pt x="201648" y="197019"/>
                      <a:pt x="193591" y="198062"/>
                      <a:pt x="185738" y="200025"/>
                    </a:cubicBezTo>
                    <a:cubicBezTo>
                      <a:pt x="180868" y="201243"/>
                      <a:pt x="176213" y="203200"/>
                      <a:pt x="171450" y="204788"/>
                    </a:cubicBezTo>
                    <a:cubicBezTo>
                      <a:pt x="165100" y="200025"/>
                      <a:pt x="158859" y="195114"/>
                      <a:pt x="152400" y="190500"/>
                    </a:cubicBezTo>
                    <a:cubicBezTo>
                      <a:pt x="147743" y="187173"/>
                      <a:pt x="142510" y="184639"/>
                      <a:pt x="138113" y="180975"/>
                    </a:cubicBezTo>
                    <a:cubicBezTo>
                      <a:pt x="132939" y="176663"/>
                      <a:pt x="128999" y="171000"/>
                      <a:pt x="123825" y="166688"/>
                    </a:cubicBezTo>
                    <a:cubicBezTo>
                      <a:pt x="116019" y="160183"/>
                      <a:pt x="105619" y="153881"/>
                      <a:pt x="95250" y="152400"/>
                    </a:cubicBezTo>
                    <a:cubicBezTo>
                      <a:pt x="77892" y="149920"/>
                      <a:pt x="60325" y="149225"/>
                      <a:pt x="42863" y="147638"/>
                    </a:cubicBezTo>
                    <a:cubicBezTo>
                      <a:pt x="31242" y="143764"/>
                      <a:pt x="23520" y="142582"/>
                      <a:pt x="14288" y="133350"/>
                    </a:cubicBezTo>
                    <a:cubicBezTo>
                      <a:pt x="10241" y="129303"/>
                      <a:pt x="7323" y="124182"/>
                      <a:pt x="4763" y="119063"/>
                    </a:cubicBezTo>
                    <a:cubicBezTo>
                      <a:pt x="2518" y="114573"/>
                      <a:pt x="1588" y="109538"/>
                      <a:pt x="0" y="104775"/>
                    </a:cubicBezTo>
                    <a:cubicBezTo>
                      <a:pt x="5433" y="50448"/>
                      <a:pt x="-6518" y="68431"/>
                      <a:pt x="19050" y="42863"/>
                    </a:cubicBezTo>
                    <a:lnTo>
                      <a:pt x="42863" y="28575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4" name="Прямоугольник 183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9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185" name="Text Box 97"/>
              <p:cNvSpPr txBox="1">
                <a:spLocks noChangeArrowheads="1"/>
              </p:cNvSpPr>
              <p:nvPr/>
            </p:nvSpPr>
            <p:spPr bwMode="auto">
              <a:xfrm>
                <a:off x="7502531" y="6603121"/>
                <a:ext cx="1831079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186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187" name="Прямая соединительная линия 186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70647" tIns="85325" rIns="170647" bIns="85325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9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166" name="Скругленный прямоугольник 165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170" name="Text Box 97"/>
            <p:cNvSpPr txBox="1">
              <a:spLocks noChangeArrowheads="1"/>
            </p:cNvSpPr>
            <p:nvPr/>
          </p:nvSpPr>
          <p:spPr bwMode="auto">
            <a:xfrm>
              <a:off x="10113052" y="6153649"/>
              <a:ext cx="2046139" cy="617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3" tIns="53468" rIns="106933" bIns="5346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68918">
                <a:defRPr/>
              </a:pP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</a:t>
              </a:r>
              <a:r>
                <a:rPr lang="ru-RU" altLang="ru-RU" sz="9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электроэнергетических                     систем </a:t>
              </a:r>
              <a:endPara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1" name="Прямоугольник 170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28" tIns="45714" rIns="91428" bIns="45714" anchor="ctr"/>
            <a:lstStyle/>
            <a:p>
              <a:pPr algn="ctr"/>
              <a:r>
                <a:rPr lang="ru-RU" sz="900" kern="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  <a:endParaRPr lang="ru-RU" sz="900" kern="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2" name="Text Box 97"/>
            <p:cNvSpPr txBox="1">
              <a:spLocks noChangeArrowheads="1"/>
            </p:cNvSpPr>
            <p:nvPr/>
          </p:nvSpPr>
          <p:spPr bwMode="auto">
            <a:xfrm>
              <a:off x="10063858" y="5864761"/>
              <a:ext cx="1648082" cy="396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31" tIns="85317" rIns="170631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191" name="Text Box 97"/>
          <p:cNvSpPr txBox="1">
            <a:spLocks noChangeArrowheads="1"/>
          </p:cNvSpPr>
          <p:nvPr/>
        </p:nvSpPr>
        <p:spPr bwMode="auto">
          <a:xfrm>
            <a:off x="7152392" y="3299617"/>
            <a:ext cx="1822130" cy="2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9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</a:t>
            </a:r>
            <a:r>
              <a:rPr lang="ru-RU" altLang="ru-RU" sz="9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осадков, мм</a:t>
            </a:r>
            <a:endParaRPr lang="ru-RU" altLang="ru-RU" sz="9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2" name="TextBox 23"/>
          <p:cNvSpPr txBox="1"/>
          <p:nvPr/>
        </p:nvSpPr>
        <p:spPr>
          <a:xfrm>
            <a:off x="6685750" y="3316232"/>
            <a:ext cx="464438" cy="261610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97" name="TextBox 23"/>
          <p:cNvSpPr txBox="1"/>
          <p:nvPr/>
        </p:nvSpPr>
        <p:spPr>
          <a:xfrm>
            <a:off x="6719953" y="3547912"/>
            <a:ext cx="450418" cy="26161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98" name="Text Box 97"/>
          <p:cNvSpPr txBox="1">
            <a:spLocks noChangeArrowheads="1"/>
          </p:cNvSpPr>
          <p:nvPr/>
        </p:nvSpPr>
        <p:spPr bwMode="auto">
          <a:xfrm>
            <a:off x="7202071" y="3522864"/>
            <a:ext cx="1232681" cy="2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9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</a:t>
            </a:r>
            <a:r>
              <a:rPr lang="ru-RU" altLang="ru-RU" sz="9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ветра, м/с</a:t>
            </a:r>
            <a:endParaRPr lang="ru-RU" altLang="ru-RU" sz="9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361" name="Группа 360"/>
          <p:cNvGrpSpPr/>
          <p:nvPr/>
        </p:nvGrpSpPr>
        <p:grpSpPr>
          <a:xfrm>
            <a:off x="7398089" y="402942"/>
            <a:ext cx="1530658" cy="2250555"/>
            <a:chOff x="3113571" y="-1691323"/>
            <a:chExt cx="2040877" cy="3000736"/>
          </a:xfrm>
        </p:grpSpPr>
        <p:sp>
          <p:nvSpPr>
            <p:cNvPr id="362" name="TextBox 23"/>
            <p:cNvSpPr txBox="1"/>
            <p:nvPr/>
          </p:nvSpPr>
          <p:spPr bwMode="auto">
            <a:xfrm>
              <a:off x="3882286" y="1019850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5</a:t>
              </a:r>
              <a:endParaRPr lang="ru-RU" sz="750" dirty="0"/>
            </a:p>
          </p:txBody>
        </p:sp>
        <p:sp>
          <p:nvSpPr>
            <p:cNvPr id="363" name="TextBox 23"/>
            <p:cNvSpPr txBox="1"/>
            <p:nvPr/>
          </p:nvSpPr>
          <p:spPr bwMode="auto">
            <a:xfrm>
              <a:off x="4225168" y="1032414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20</a:t>
              </a:r>
              <a:endParaRPr lang="ru-RU" sz="750" dirty="0"/>
            </a:p>
          </p:txBody>
        </p:sp>
        <p:sp>
          <p:nvSpPr>
            <p:cNvPr id="404" name="TextBox 10"/>
            <p:cNvSpPr txBox="1"/>
            <p:nvPr/>
          </p:nvSpPr>
          <p:spPr bwMode="auto">
            <a:xfrm>
              <a:off x="3113571" y="-1691323"/>
              <a:ext cx="1480448" cy="27700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 smtClean="0"/>
                <a:t>Подпорожский  </a:t>
              </a:r>
              <a:r>
                <a:rPr lang="ru-RU" sz="750" dirty="0"/>
                <a:t>р-н</a:t>
              </a:r>
            </a:p>
          </p:txBody>
        </p:sp>
        <p:sp>
          <p:nvSpPr>
            <p:cNvPr id="364" name="TextBox 10"/>
            <p:cNvSpPr txBox="1"/>
            <p:nvPr/>
          </p:nvSpPr>
          <p:spPr bwMode="auto">
            <a:xfrm>
              <a:off x="3674000" y="806174"/>
              <a:ext cx="1480448" cy="27700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Бокситогорский  р-н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62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299" name="Group 316"/>
          <p:cNvGrpSpPr>
            <a:grpSpLocks/>
          </p:cNvGrpSpPr>
          <p:nvPr/>
        </p:nvGrpSpPr>
        <p:grpSpPr bwMode="auto">
          <a:xfrm>
            <a:off x="3426657" y="1696753"/>
            <a:ext cx="163115" cy="127397"/>
            <a:chOff x="4727" y="2506"/>
            <a:chExt cx="706" cy="1172"/>
          </a:xfrm>
        </p:grpSpPr>
        <p:sp>
          <p:nvSpPr>
            <p:cNvPr id="140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1" name="Group 316"/>
          <p:cNvGrpSpPr>
            <a:grpSpLocks/>
          </p:cNvGrpSpPr>
          <p:nvPr/>
        </p:nvGrpSpPr>
        <p:grpSpPr bwMode="auto">
          <a:xfrm>
            <a:off x="3704509" y="1998262"/>
            <a:ext cx="163116" cy="127397"/>
            <a:chOff x="4727" y="2506"/>
            <a:chExt cx="706" cy="1172"/>
          </a:xfrm>
        </p:grpSpPr>
        <p:sp>
          <p:nvSpPr>
            <p:cNvPr id="1387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8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3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8" name="Group 316"/>
          <p:cNvGrpSpPr>
            <a:grpSpLocks/>
          </p:cNvGrpSpPr>
          <p:nvPr/>
        </p:nvGrpSpPr>
        <p:grpSpPr bwMode="auto">
          <a:xfrm>
            <a:off x="3989403" y="2378226"/>
            <a:ext cx="164306" cy="128588"/>
            <a:chOff x="4727" y="2506"/>
            <a:chExt cx="706" cy="1172"/>
          </a:xfrm>
        </p:grpSpPr>
        <p:sp>
          <p:nvSpPr>
            <p:cNvPr id="1333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7" name="Group 316"/>
          <p:cNvGrpSpPr>
            <a:grpSpLocks/>
          </p:cNvGrpSpPr>
          <p:nvPr/>
        </p:nvGrpSpPr>
        <p:grpSpPr bwMode="auto">
          <a:xfrm>
            <a:off x="4836206" y="2449811"/>
            <a:ext cx="163116" cy="128588"/>
            <a:chOff x="4727" y="2506"/>
            <a:chExt cx="706" cy="1172"/>
          </a:xfrm>
        </p:grpSpPr>
        <p:sp>
          <p:nvSpPr>
            <p:cNvPr id="1263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21" name="Группа 119"/>
          <p:cNvGrpSpPr>
            <a:grpSpLocks/>
          </p:cNvGrpSpPr>
          <p:nvPr/>
        </p:nvGrpSpPr>
        <p:grpSpPr bwMode="auto">
          <a:xfrm>
            <a:off x="3935837" y="2087627"/>
            <a:ext cx="176213" cy="141684"/>
            <a:chOff x="214313" y="8958263"/>
            <a:chExt cx="642937" cy="500062"/>
          </a:xfrm>
        </p:grpSpPr>
        <p:sp>
          <p:nvSpPr>
            <p:cNvPr id="1246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2" name="Группа 119"/>
          <p:cNvGrpSpPr>
            <a:grpSpLocks/>
          </p:cNvGrpSpPr>
          <p:nvPr/>
        </p:nvGrpSpPr>
        <p:grpSpPr bwMode="auto">
          <a:xfrm>
            <a:off x="5221505" y="2718941"/>
            <a:ext cx="177404" cy="141685"/>
            <a:chOff x="214313" y="8958263"/>
            <a:chExt cx="642937" cy="500062"/>
          </a:xfrm>
        </p:grpSpPr>
        <p:sp>
          <p:nvSpPr>
            <p:cNvPr id="124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3" name="Группа 629"/>
          <p:cNvGrpSpPr>
            <a:grpSpLocks/>
          </p:cNvGrpSpPr>
          <p:nvPr/>
        </p:nvGrpSpPr>
        <p:grpSpPr bwMode="auto">
          <a:xfrm>
            <a:off x="4572680" y="2091527"/>
            <a:ext cx="248841" cy="202406"/>
            <a:chOff x="142483" y="3760971"/>
            <a:chExt cx="346075" cy="386605"/>
          </a:xfrm>
        </p:grpSpPr>
        <p:sp>
          <p:nvSpPr>
            <p:cNvPr id="2318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19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2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2442" name="Прямоугольник 2441"/>
          <p:cNvSpPr/>
          <p:nvPr/>
        </p:nvSpPr>
        <p:spPr>
          <a:xfrm>
            <a:off x="178095" y="2303929"/>
            <a:ext cx="2214929" cy="199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80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3" name="Выбор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594" y="2528213"/>
            <a:ext cx="2204430" cy="1289761"/>
          </a:xfrm>
          <a:prstGeom prst="rect">
            <a:avLst/>
          </a:prstGeom>
        </p:spPr>
      </p:pic>
      <p:sp>
        <p:nvSpPr>
          <p:cNvPr id="1949" name="Text Box 2"/>
          <p:cNvSpPr txBox="1">
            <a:spLocks noChangeArrowheads="1"/>
          </p:cNvSpPr>
          <p:nvPr/>
        </p:nvSpPr>
        <p:spPr bwMode="auto">
          <a:xfrm>
            <a:off x="1" y="-16009"/>
            <a:ext cx="91439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/>
              <a:t>ИНФОРМАЦИОННЫЕ МАТЕРИАЛЫ ПО ОСАДКАМ И ПОРЫВАМ ВЕТРА НА ТЕРРИТОРИИ</a:t>
            </a:r>
          </a:p>
          <a:p>
            <a:r>
              <a:rPr lang="ru-RU" sz="1050" dirty="0" smtClean="0"/>
              <a:t>ЛЕНИНГРАДСКОЙ ОБЛАСТИ (РИСК </a:t>
            </a:r>
            <a:r>
              <a:rPr lang="ru-RU" sz="1050" dirty="0"/>
              <a:t>НАРУШЕНИЯ ЭЛЕКТРОСНАБЖЕНИЯ НА </a:t>
            </a:r>
            <a:r>
              <a:rPr lang="ru-RU" sz="1050" dirty="0" smtClean="0"/>
              <a:t>22.11.2020</a:t>
            </a:r>
            <a:r>
              <a:rPr lang="ru-RU" sz="1050" dirty="0"/>
              <a:t>)</a:t>
            </a:r>
          </a:p>
        </p:txBody>
      </p:sp>
      <p:pic>
        <p:nvPicPr>
          <p:cNvPr id="1952" name="Рисунок 19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3" y="30480"/>
            <a:ext cx="512404" cy="307384"/>
          </a:xfrm>
          <a:prstGeom prst="rect">
            <a:avLst/>
          </a:prstGeom>
        </p:spPr>
      </p:pic>
      <p:pic>
        <p:nvPicPr>
          <p:cNvPr id="1954" name="Рисунок 19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15" y="27656"/>
            <a:ext cx="884485" cy="335660"/>
          </a:xfrm>
          <a:prstGeom prst="rect">
            <a:avLst/>
          </a:prstGeom>
        </p:spPr>
      </p:pic>
      <p:sp>
        <p:nvSpPr>
          <p:cNvPr id="470" name="Прямоугольник 1982"/>
          <p:cNvSpPr>
            <a:spLocks noChangeArrowheads="1"/>
          </p:cNvSpPr>
          <p:nvPr/>
        </p:nvSpPr>
        <p:spPr bwMode="auto">
          <a:xfrm>
            <a:off x="4087847" y="1476588"/>
            <a:ext cx="82079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Выборг</a:t>
            </a:r>
            <a:endParaRPr lang="ru-RU" altLang="ru-RU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6" name="Text Box 97"/>
          <p:cNvSpPr txBox="1">
            <a:spLocks noChangeArrowheads="1"/>
          </p:cNvSpPr>
          <p:nvPr/>
        </p:nvSpPr>
        <p:spPr bwMode="auto">
          <a:xfrm>
            <a:off x="6416688" y="4286216"/>
            <a:ext cx="1947919" cy="26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0643" tIns="85323" rIns="170643" bIns="8532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6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467" name="Группа 466"/>
          <p:cNvGrpSpPr/>
          <p:nvPr/>
        </p:nvGrpSpPr>
        <p:grpSpPr>
          <a:xfrm>
            <a:off x="6190905" y="2831476"/>
            <a:ext cx="3469470" cy="2304021"/>
            <a:chOff x="9401428" y="3528484"/>
            <a:chExt cx="2977611" cy="3284483"/>
          </a:xfrm>
        </p:grpSpPr>
        <p:grpSp>
          <p:nvGrpSpPr>
            <p:cNvPr id="468" name="Группа 1145"/>
            <p:cNvGrpSpPr/>
            <p:nvPr/>
          </p:nvGrpSpPr>
          <p:grpSpPr>
            <a:xfrm>
              <a:off x="9401428" y="3528484"/>
              <a:ext cx="2977611" cy="3284483"/>
              <a:chOff x="6759625" y="4893992"/>
              <a:chExt cx="2425033" cy="1946188"/>
            </a:xfrm>
          </p:grpSpPr>
          <p:sp>
            <p:nvSpPr>
              <p:cNvPr id="48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8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TextBox 10"/>
              <p:cNvSpPr txBox="1"/>
              <p:nvPr/>
            </p:nvSpPr>
            <p:spPr>
              <a:xfrm>
                <a:off x="6814224" y="6637475"/>
                <a:ext cx="919351" cy="19498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900" smtClean="0">
                    <a:solidFill>
                      <a:prstClr val="black"/>
                    </a:solidFill>
                  </a:rPr>
                  <a:t>Выборг</a:t>
                </a:r>
                <a:endParaRPr lang="ru-RU" sz="9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Прямоугольник 485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9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487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1"/>
                <a:ext cx="1831079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488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489" name="Прямая соединительная линия 488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70647" tIns="85325" rIns="170647" bIns="85325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9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469" name="Скругленный прямоугольник 468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472" name="Text Box 97"/>
            <p:cNvSpPr txBox="1">
              <a:spLocks noChangeArrowheads="1"/>
            </p:cNvSpPr>
            <p:nvPr/>
          </p:nvSpPr>
          <p:spPr bwMode="auto">
            <a:xfrm>
              <a:off x="10113052" y="6153648"/>
              <a:ext cx="2046139" cy="491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3" tIns="53468" rIns="106933" bIns="5346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68918">
                <a:defRPr/>
              </a:pP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479" name="Прямоугольник 478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28" tIns="45714" rIns="91428" bIns="45714" anchor="ctr"/>
            <a:lstStyle/>
            <a:p>
              <a:pPr algn="ctr"/>
              <a:r>
                <a:rPr lang="ru-RU" sz="900" kern="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  <a:endParaRPr lang="ru-RU" sz="900" kern="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0" name="Text Box 97"/>
            <p:cNvSpPr txBox="1">
              <a:spLocks noChangeArrowheads="1"/>
            </p:cNvSpPr>
            <p:nvPr/>
          </p:nvSpPr>
          <p:spPr bwMode="auto">
            <a:xfrm>
              <a:off x="10063858" y="5864761"/>
              <a:ext cx="1648082" cy="396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31" tIns="85317" rIns="170631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491" name="Text Box 97"/>
          <p:cNvSpPr txBox="1">
            <a:spLocks noChangeArrowheads="1"/>
          </p:cNvSpPr>
          <p:nvPr/>
        </p:nvSpPr>
        <p:spPr bwMode="auto">
          <a:xfrm>
            <a:off x="6875801" y="3014594"/>
            <a:ext cx="2008174" cy="2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9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</a:t>
            </a:r>
            <a:r>
              <a:rPr lang="ru-RU" altLang="ru-RU" sz="9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осадков, мм</a:t>
            </a:r>
            <a:endParaRPr lang="ru-RU" altLang="ru-RU" sz="9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2" name="TextBox 23"/>
          <p:cNvSpPr txBox="1"/>
          <p:nvPr/>
        </p:nvSpPr>
        <p:spPr>
          <a:xfrm>
            <a:off x="6367701" y="3045657"/>
            <a:ext cx="511858" cy="261610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93" name="TextBox 23"/>
          <p:cNvSpPr txBox="1"/>
          <p:nvPr/>
        </p:nvSpPr>
        <p:spPr>
          <a:xfrm>
            <a:off x="6383152" y="3251740"/>
            <a:ext cx="496407" cy="26161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94" name="Text Box 97"/>
          <p:cNvSpPr txBox="1">
            <a:spLocks noChangeArrowheads="1"/>
          </p:cNvSpPr>
          <p:nvPr/>
        </p:nvSpPr>
        <p:spPr bwMode="auto">
          <a:xfrm>
            <a:off x="6875801" y="3238539"/>
            <a:ext cx="1358541" cy="2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9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</a:t>
            </a:r>
            <a:r>
              <a:rPr lang="ru-RU" altLang="ru-RU" sz="9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ветра, м/с</a:t>
            </a:r>
            <a:endParaRPr lang="ru-RU" altLang="ru-RU" sz="9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495" name="Группа 629"/>
          <p:cNvGrpSpPr>
            <a:grpSpLocks/>
          </p:cNvGrpSpPr>
          <p:nvPr/>
        </p:nvGrpSpPr>
        <p:grpSpPr bwMode="auto">
          <a:xfrm>
            <a:off x="6528083" y="3526527"/>
            <a:ext cx="206798" cy="201743"/>
            <a:chOff x="142483" y="3760971"/>
            <a:chExt cx="346075" cy="386605"/>
          </a:xfrm>
        </p:grpSpPr>
        <p:sp>
          <p:nvSpPr>
            <p:cNvPr id="49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440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9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440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9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027644">
                <a:defRPr/>
              </a:pPr>
              <a:endParaRPr lang="ru-RU" sz="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99" name="Text Box 97"/>
          <p:cNvSpPr txBox="1">
            <a:spLocks noChangeArrowheads="1"/>
          </p:cNvSpPr>
          <p:nvPr/>
        </p:nvSpPr>
        <p:spPr bwMode="auto">
          <a:xfrm>
            <a:off x="6822674" y="3462029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500" name="Group 316"/>
          <p:cNvGrpSpPr>
            <a:grpSpLocks/>
          </p:cNvGrpSpPr>
          <p:nvPr/>
        </p:nvGrpSpPr>
        <p:grpSpPr bwMode="auto">
          <a:xfrm>
            <a:off x="6513192" y="3760688"/>
            <a:ext cx="186569" cy="148489"/>
            <a:chOff x="4727" y="2506"/>
            <a:chExt cx="706" cy="1172"/>
          </a:xfrm>
        </p:grpSpPr>
        <p:sp>
          <p:nvSpPr>
            <p:cNvPr id="50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</p:grpSp>
      <p:sp>
        <p:nvSpPr>
          <p:cNvPr id="579" name="Text Box 97"/>
          <p:cNvSpPr txBox="1">
            <a:spLocks noChangeArrowheads="1"/>
          </p:cNvSpPr>
          <p:nvPr/>
        </p:nvSpPr>
        <p:spPr bwMode="auto">
          <a:xfrm>
            <a:off x="6802938" y="3681662"/>
            <a:ext cx="1861411" cy="27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580" name="Группа 119"/>
          <p:cNvGrpSpPr>
            <a:grpSpLocks/>
          </p:cNvGrpSpPr>
          <p:nvPr/>
        </p:nvGrpSpPr>
        <p:grpSpPr bwMode="auto">
          <a:xfrm>
            <a:off x="6528026" y="3940398"/>
            <a:ext cx="157305" cy="140225"/>
            <a:chOff x="214313" y="8958263"/>
            <a:chExt cx="642937" cy="500062"/>
          </a:xfrm>
        </p:grpSpPr>
        <p:sp>
          <p:nvSpPr>
            <p:cNvPr id="58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8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8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8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86" name="Text Box 97"/>
          <p:cNvSpPr txBox="1">
            <a:spLocks noChangeArrowheads="1"/>
          </p:cNvSpPr>
          <p:nvPr/>
        </p:nvSpPr>
        <p:spPr bwMode="auto">
          <a:xfrm>
            <a:off x="6797190" y="3866786"/>
            <a:ext cx="1831813" cy="27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grpSp>
        <p:nvGrpSpPr>
          <p:cNvPr id="461" name="Группа 141"/>
          <p:cNvGrpSpPr>
            <a:grpSpLocks/>
          </p:cNvGrpSpPr>
          <p:nvPr/>
        </p:nvGrpSpPr>
        <p:grpSpPr bwMode="auto">
          <a:xfrm>
            <a:off x="5299562" y="1597453"/>
            <a:ext cx="1113132" cy="500358"/>
            <a:chOff x="7770192" y="921257"/>
            <a:chExt cx="1053725" cy="630203"/>
          </a:xfrm>
        </p:grpSpPr>
        <p:sp>
          <p:nvSpPr>
            <p:cNvPr id="462" name="TextBox 10"/>
            <p:cNvSpPr txBox="1"/>
            <p:nvPr/>
          </p:nvSpPr>
          <p:spPr>
            <a:xfrm>
              <a:off x="7770192" y="921257"/>
              <a:ext cx="1053725" cy="26166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750" dirty="0"/>
                <a:t>Выборгский р-н</a:t>
              </a:r>
            </a:p>
          </p:txBody>
        </p:sp>
        <p:sp>
          <p:nvSpPr>
            <p:cNvPr id="463" name="TextBox 23"/>
            <p:cNvSpPr txBox="1"/>
            <p:nvPr/>
          </p:nvSpPr>
          <p:spPr>
            <a:xfrm>
              <a:off x="7997298" y="1155672"/>
              <a:ext cx="299757" cy="26166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464" name="TextBox 23"/>
            <p:cNvSpPr txBox="1"/>
            <p:nvPr/>
          </p:nvSpPr>
          <p:spPr>
            <a:xfrm>
              <a:off x="8256807" y="1177256"/>
              <a:ext cx="299686" cy="26166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23</a:t>
              </a:r>
              <a:endParaRPr lang="ru-RU" sz="750" dirty="0"/>
            </a:p>
          </p:txBody>
        </p:sp>
        <p:sp>
          <p:nvSpPr>
            <p:cNvPr id="481" name="Прямоугольник 480"/>
            <p:cNvSpPr/>
            <p:nvPr/>
          </p:nvSpPr>
          <p:spPr>
            <a:xfrm>
              <a:off x="7964723" y="1397580"/>
              <a:ext cx="592837" cy="15388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587" name="Прямоугольник 586"/>
          <p:cNvSpPr/>
          <p:nvPr/>
        </p:nvSpPr>
        <p:spPr bwMode="auto">
          <a:xfrm>
            <a:off x="5407916" y="2117740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588" name="Скругленный прямоугольник 587"/>
          <p:cNvSpPr/>
          <p:nvPr/>
        </p:nvSpPr>
        <p:spPr>
          <a:xfrm>
            <a:off x="5684962" y="229183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589" name="Прямоугольник 588"/>
          <p:cNvSpPr/>
          <p:nvPr/>
        </p:nvSpPr>
        <p:spPr>
          <a:xfrm>
            <a:off x="52449" y="549139"/>
            <a:ext cx="2362547" cy="215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grpSp>
        <p:nvGrpSpPr>
          <p:cNvPr id="471" name="Group 316"/>
          <p:cNvGrpSpPr>
            <a:grpSpLocks/>
          </p:cNvGrpSpPr>
          <p:nvPr/>
        </p:nvGrpSpPr>
        <p:grpSpPr bwMode="auto">
          <a:xfrm>
            <a:off x="4677641" y="2879150"/>
            <a:ext cx="164306" cy="128588"/>
            <a:chOff x="4727" y="2506"/>
            <a:chExt cx="706" cy="1172"/>
          </a:xfrm>
        </p:grpSpPr>
        <p:sp>
          <p:nvSpPr>
            <p:cNvPr id="47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47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47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47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47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47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0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0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3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3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3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5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5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5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5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662" name="Group 316"/>
          <p:cNvGrpSpPr>
            <a:grpSpLocks/>
          </p:cNvGrpSpPr>
          <p:nvPr/>
        </p:nvGrpSpPr>
        <p:grpSpPr bwMode="auto">
          <a:xfrm>
            <a:off x="5013201" y="3047874"/>
            <a:ext cx="164306" cy="128588"/>
            <a:chOff x="4727" y="2506"/>
            <a:chExt cx="706" cy="1172"/>
          </a:xfrm>
        </p:grpSpPr>
        <p:sp>
          <p:nvSpPr>
            <p:cNvPr id="66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6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6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8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8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1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1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1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1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3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3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3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3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3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3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3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3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3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3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741" name="Group 316"/>
          <p:cNvGrpSpPr>
            <a:grpSpLocks/>
          </p:cNvGrpSpPr>
          <p:nvPr/>
        </p:nvGrpSpPr>
        <p:grpSpPr bwMode="auto">
          <a:xfrm>
            <a:off x="4891519" y="2694926"/>
            <a:ext cx="164306" cy="128588"/>
            <a:chOff x="4727" y="2506"/>
            <a:chExt cx="706" cy="1172"/>
          </a:xfrm>
        </p:grpSpPr>
        <p:sp>
          <p:nvSpPr>
            <p:cNvPr id="74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4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4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6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6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9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9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9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9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9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9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9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9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9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9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1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1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1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1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820" name="Group 316"/>
          <p:cNvGrpSpPr>
            <a:grpSpLocks/>
          </p:cNvGrpSpPr>
          <p:nvPr/>
        </p:nvGrpSpPr>
        <p:grpSpPr bwMode="auto">
          <a:xfrm>
            <a:off x="4523833" y="2561698"/>
            <a:ext cx="164306" cy="128588"/>
            <a:chOff x="4727" y="2506"/>
            <a:chExt cx="706" cy="1172"/>
          </a:xfrm>
        </p:grpSpPr>
        <p:sp>
          <p:nvSpPr>
            <p:cNvPr id="82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2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2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7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7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7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7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9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9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9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sp>
        <p:nvSpPr>
          <p:cNvPr id="899" name="TextBox 898"/>
          <p:cNvSpPr txBox="1"/>
          <p:nvPr/>
        </p:nvSpPr>
        <p:spPr>
          <a:xfrm>
            <a:off x="-22036" y="451224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altLang="ru-RU" sz="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49" y="781381"/>
            <a:ext cx="2365561" cy="144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01806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9" y="459191"/>
            <a:ext cx="6701360" cy="4653722"/>
          </a:xfrm>
          <a:prstGeom prst="rect">
            <a:avLst/>
          </a:prstGeom>
        </p:spPr>
      </p:pic>
      <p:sp>
        <p:nvSpPr>
          <p:cNvPr id="15392" name="Прямоугольник 1982"/>
          <p:cNvSpPr>
            <a:spLocks noChangeArrowheads="1"/>
          </p:cNvSpPr>
          <p:nvPr/>
        </p:nvSpPr>
        <p:spPr bwMode="auto">
          <a:xfrm>
            <a:off x="563323" y="2548927"/>
            <a:ext cx="93821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</a:t>
            </a:r>
          </a:p>
        </p:txBody>
      </p:sp>
      <p:grpSp>
        <p:nvGrpSpPr>
          <p:cNvPr id="15408" name="Group 316"/>
          <p:cNvGrpSpPr>
            <a:grpSpLocks/>
          </p:cNvGrpSpPr>
          <p:nvPr/>
        </p:nvGrpSpPr>
        <p:grpSpPr bwMode="auto">
          <a:xfrm>
            <a:off x="1499925" y="2423437"/>
            <a:ext cx="163116" cy="127397"/>
            <a:chOff x="4727" y="2506"/>
            <a:chExt cx="706" cy="1172"/>
          </a:xfrm>
        </p:grpSpPr>
        <p:sp>
          <p:nvSpPr>
            <p:cNvPr id="158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09" name="Group 316"/>
          <p:cNvGrpSpPr>
            <a:grpSpLocks/>
          </p:cNvGrpSpPr>
          <p:nvPr/>
        </p:nvGrpSpPr>
        <p:grpSpPr bwMode="auto">
          <a:xfrm>
            <a:off x="1787657" y="2730963"/>
            <a:ext cx="163116" cy="127397"/>
            <a:chOff x="4727" y="2506"/>
            <a:chExt cx="706" cy="1172"/>
          </a:xfrm>
        </p:grpSpPr>
        <p:sp>
          <p:nvSpPr>
            <p:cNvPr id="158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8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1" name="Group 316"/>
          <p:cNvGrpSpPr>
            <a:grpSpLocks/>
          </p:cNvGrpSpPr>
          <p:nvPr/>
        </p:nvGrpSpPr>
        <p:grpSpPr bwMode="auto">
          <a:xfrm>
            <a:off x="1667384" y="2335605"/>
            <a:ext cx="163116" cy="127397"/>
            <a:chOff x="4727" y="2506"/>
            <a:chExt cx="706" cy="1172"/>
          </a:xfrm>
        </p:grpSpPr>
        <p:sp>
          <p:nvSpPr>
            <p:cNvPr id="1566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7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8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3" name="Group 316"/>
          <p:cNvGrpSpPr>
            <a:grpSpLocks/>
          </p:cNvGrpSpPr>
          <p:nvPr/>
        </p:nvGrpSpPr>
        <p:grpSpPr bwMode="auto">
          <a:xfrm>
            <a:off x="1693077" y="2523278"/>
            <a:ext cx="163116" cy="127397"/>
            <a:chOff x="4727" y="2506"/>
            <a:chExt cx="706" cy="1172"/>
          </a:xfrm>
        </p:grpSpPr>
        <p:sp>
          <p:nvSpPr>
            <p:cNvPr id="1550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4" name="Group 316"/>
          <p:cNvGrpSpPr>
            <a:grpSpLocks/>
          </p:cNvGrpSpPr>
          <p:nvPr/>
        </p:nvGrpSpPr>
        <p:grpSpPr bwMode="auto">
          <a:xfrm>
            <a:off x="1375208" y="2824051"/>
            <a:ext cx="163116" cy="127397"/>
            <a:chOff x="4727" y="2506"/>
            <a:chExt cx="706" cy="1172"/>
          </a:xfrm>
        </p:grpSpPr>
        <p:sp>
          <p:nvSpPr>
            <p:cNvPr id="154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5" name="Группа 119"/>
          <p:cNvGrpSpPr>
            <a:grpSpLocks/>
          </p:cNvGrpSpPr>
          <p:nvPr/>
        </p:nvGrpSpPr>
        <p:grpSpPr bwMode="auto">
          <a:xfrm>
            <a:off x="1604818" y="2810023"/>
            <a:ext cx="177404" cy="141685"/>
            <a:chOff x="214313" y="8958263"/>
            <a:chExt cx="642937" cy="500062"/>
          </a:xfrm>
        </p:grpSpPr>
        <p:sp>
          <p:nvSpPr>
            <p:cNvPr id="1542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2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42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2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5416" name="Группа 629"/>
          <p:cNvGrpSpPr>
            <a:grpSpLocks/>
          </p:cNvGrpSpPr>
          <p:nvPr/>
        </p:nvGrpSpPr>
        <p:grpSpPr bwMode="auto">
          <a:xfrm>
            <a:off x="1317770" y="2228286"/>
            <a:ext cx="248841" cy="202406"/>
            <a:chOff x="142483" y="3760971"/>
            <a:chExt cx="346075" cy="386605"/>
          </a:xfrm>
        </p:grpSpPr>
        <p:sp>
          <p:nvSpPr>
            <p:cNvPr id="1976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7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687" name="Прямоугольник 686"/>
          <p:cNvSpPr/>
          <p:nvPr/>
        </p:nvSpPr>
        <p:spPr>
          <a:xfrm>
            <a:off x="6799126" y="466616"/>
            <a:ext cx="2217241" cy="2252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80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675" name="Text Box 2"/>
          <p:cNvSpPr txBox="1">
            <a:spLocks noChangeArrowheads="1"/>
          </p:cNvSpPr>
          <p:nvPr/>
        </p:nvSpPr>
        <p:spPr bwMode="auto">
          <a:xfrm>
            <a:off x="1" y="-16009"/>
            <a:ext cx="91439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prstClr val="white"/>
                </a:solidFill>
              </a:rPr>
              <a:t>ИНФОРМАЦИОННЫЕ МАТЕРИАЛЫ ПО РИСКУ НАРУШЕНИЯ ТРАНСПОРТНОГО </a:t>
            </a:r>
            <a:r>
              <a:rPr lang="ru-RU" sz="1050" dirty="0" smtClean="0">
                <a:solidFill>
                  <a:prstClr val="white"/>
                </a:solidFill>
              </a:rPr>
              <a:t>СООБЩЕНИЯ НА </a:t>
            </a:r>
            <a:r>
              <a:rPr lang="ru-RU" sz="1050" dirty="0">
                <a:solidFill>
                  <a:prstClr val="white"/>
                </a:solidFill>
              </a:rPr>
              <a:t>АВТОДОРОГЕ А-180 </a:t>
            </a:r>
          </a:p>
          <a:p>
            <a:r>
              <a:rPr lang="ru-RU" sz="1050" dirty="0">
                <a:solidFill>
                  <a:prstClr val="white"/>
                </a:solidFill>
              </a:rPr>
              <a:t>В КИНГИСЕППСКОМ РАЙОНЕ ЛЕНИНГРАДСКОЙ ОБЛАСТИ (НА </a:t>
            </a:r>
            <a:r>
              <a:rPr lang="ru-RU" sz="1050" dirty="0" smtClean="0">
                <a:solidFill>
                  <a:prstClr val="white"/>
                </a:solidFill>
              </a:rPr>
              <a:t>22.11.2020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677" name="Рисунок 6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" y="77591"/>
            <a:ext cx="480091" cy="288000"/>
          </a:xfrm>
          <a:prstGeom prst="rect">
            <a:avLst/>
          </a:prstGeom>
        </p:spPr>
      </p:pic>
      <p:pic>
        <p:nvPicPr>
          <p:cNvPr id="678" name="Рисунок 6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95" y="16886"/>
            <a:ext cx="884485" cy="335660"/>
          </a:xfrm>
          <a:prstGeom prst="rect">
            <a:avLst/>
          </a:prstGeom>
        </p:spPr>
      </p:pic>
      <p:sp>
        <p:nvSpPr>
          <p:cNvPr id="683" name="AutoShape 24"/>
          <p:cNvSpPr>
            <a:spLocks noChangeArrowheads="1"/>
          </p:cNvSpPr>
          <p:nvPr/>
        </p:nvSpPr>
        <p:spPr bwMode="auto">
          <a:xfrm>
            <a:off x="339419" y="649658"/>
            <a:ext cx="2182015" cy="970461"/>
          </a:xfrm>
          <a:prstGeom prst="wedgeRectCallout">
            <a:avLst>
              <a:gd name="adj1" fmla="val 59482"/>
              <a:gd name="adj2" fmla="val 80339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16645" tIns="58328" rIns="116645" bIns="58328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</a:t>
            </a:r>
            <a:b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132-135 км трассы А-180 </a:t>
            </a:r>
            <a:r>
              <a:rPr lang="ru-RU" altLang="ru-RU" sz="12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ДТП в результате порыва бокового ветра)</a:t>
            </a:r>
            <a:endParaRPr lang="en-US" altLang="ru-RU" sz="12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8" name="Полилиния 687"/>
          <p:cNvSpPr/>
          <p:nvPr/>
        </p:nvSpPr>
        <p:spPr>
          <a:xfrm rot="18763838">
            <a:off x="2426939" y="1826584"/>
            <a:ext cx="362850" cy="360918"/>
          </a:xfrm>
          <a:custGeom>
            <a:avLst/>
            <a:gdLst>
              <a:gd name="connsiteX0" fmla="*/ 0 w 1005840"/>
              <a:gd name="connsiteY0" fmla="*/ 0 h 697700"/>
              <a:gd name="connsiteX1" fmla="*/ 670560 w 1005840"/>
              <a:gd name="connsiteY1" fmla="*/ 670560 h 697700"/>
              <a:gd name="connsiteX2" fmla="*/ 1005840 w 1005840"/>
              <a:gd name="connsiteY2" fmla="*/ 502920 h 697700"/>
              <a:gd name="connsiteX0" fmla="*/ 0 w 670560"/>
              <a:gd name="connsiteY0" fmla="*/ 0 h 670560"/>
              <a:gd name="connsiteX1" fmla="*/ 670560 w 670560"/>
              <a:gd name="connsiteY1" fmla="*/ 670560 h 670560"/>
              <a:gd name="connsiteX0" fmla="*/ 0 w 670560"/>
              <a:gd name="connsiteY0" fmla="*/ 0 h 670560"/>
              <a:gd name="connsiteX1" fmla="*/ 434340 w 670560"/>
              <a:gd name="connsiteY1" fmla="*/ 40386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472440 w 670560"/>
              <a:gd name="connsiteY1" fmla="*/ 4343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  <a:gd name="connsiteX0" fmla="*/ 0 w 670560"/>
              <a:gd name="connsiteY0" fmla="*/ 0 h 670560"/>
              <a:gd name="connsiteX1" fmla="*/ 370840 w 670560"/>
              <a:gd name="connsiteY1" fmla="*/ 367665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560" h="670560">
                <a:moveTo>
                  <a:pt x="0" y="0"/>
                </a:moveTo>
                <a:cubicBezTo>
                  <a:pt x="64770" y="71120"/>
                  <a:pt x="289878" y="278765"/>
                  <a:pt x="370840" y="367665"/>
                </a:cubicBezTo>
                <a:cubicBezTo>
                  <a:pt x="449580" y="452649"/>
                  <a:pt x="455824" y="451485"/>
                  <a:pt x="504190" y="503555"/>
                </a:cubicBezTo>
                <a:cubicBezTo>
                  <a:pt x="552556" y="555625"/>
                  <a:pt x="637540" y="643784"/>
                  <a:pt x="670560" y="670560"/>
                </a:cubicBezTo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ru-RU" sz="2400"/>
          </a:p>
        </p:txBody>
      </p:sp>
      <p:grpSp>
        <p:nvGrpSpPr>
          <p:cNvPr id="781" name="Группа 780"/>
          <p:cNvGrpSpPr/>
          <p:nvPr/>
        </p:nvGrpSpPr>
        <p:grpSpPr>
          <a:xfrm>
            <a:off x="6274970" y="3448050"/>
            <a:ext cx="2908307" cy="1656017"/>
            <a:chOff x="9126097" y="4573253"/>
            <a:chExt cx="2909064" cy="1845506"/>
          </a:xfrm>
        </p:grpSpPr>
        <p:sp>
          <p:nvSpPr>
            <p:cNvPr id="782" name="Rectangle 93"/>
            <p:cNvSpPr>
              <a:spLocks noChangeArrowheads="1"/>
            </p:cNvSpPr>
            <p:nvPr/>
          </p:nvSpPr>
          <p:spPr bwMode="auto">
            <a:xfrm>
              <a:off x="9126097" y="4600884"/>
              <a:ext cx="2799203" cy="178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3" name="Text Box 97"/>
            <p:cNvSpPr txBox="1">
              <a:spLocks noChangeArrowheads="1"/>
            </p:cNvSpPr>
            <p:nvPr/>
          </p:nvSpPr>
          <p:spPr bwMode="auto">
            <a:xfrm>
              <a:off x="9714921" y="4573253"/>
              <a:ext cx="2147024" cy="267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9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784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4" cy="267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85" name="Text Box 97"/>
            <p:cNvSpPr txBox="1">
              <a:spLocks noChangeArrowheads="1"/>
            </p:cNvSpPr>
            <p:nvPr/>
          </p:nvSpPr>
          <p:spPr bwMode="auto">
            <a:xfrm>
              <a:off x="9455627" y="4811399"/>
              <a:ext cx="2570221" cy="406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</a:t>
              </a:r>
              <a:r>
                <a:rPr lang="ru-RU" altLang="ru-RU" sz="9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часток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автодороги с повышенным риском возникновения ДТП, нарушением движения</a:t>
              </a:r>
            </a:p>
          </p:txBody>
        </p:sp>
        <p:sp>
          <p:nvSpPr>
            <p:cNvPr id="786" name="Полилиния 785"/>
            <p:cNvSpPr/>
            <p:nvPr/>
          </p:nvSpPr>
          <p:spPr>
            <a:xfrm>
              <a:off x="9156259" y="4926524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25" tIns="45712" rIns="91425" bIns="45712" rtlCol="0" anchor="ctr"/>
            <a:lstStyle/>
            <a:p>
              <a:pPr algn="ctr"/>
              <a:endParaRPr lang="ru-RU"/>
            </a:p>
          </p:txBody>
        </p:sp>
        <p:sp>
          <p:nvSpPr>
            <p:cNvPr id="787" name="Полилиния 786"/>
            <p:cNvSpPr/>
            <p:nvPr/>
          </p:nvSpPr>
          <p:spPr>
            <a:xfrm>
              <a:off x="9167391" y="5285349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25" tIns="45712" rIns="91425" bIns="45712" rtlCol="0" anchor="ctr"/>
            <a:lstStyle/>
            <a:p>
              <a:pPr algn="ctr"/>
              <a:endParaRPr lang="ru-RU"/>
            </a:p>
          </p:txBody>
        </p:sp>
        <p:sp>
          <p:nvSpPr>
            <p:cNvPr id="788" name="Text Box 97"/>
            <p:cNvSpPr txBox="1">
              <a:spLocks noChangeArrowheads="1"/>
            </p:cNvSpPr>
            <p:nvPr/>
          </p:nvSpPr>
          <p:spPr bwMode="auto">
            <a:xfrm>
              <a:off x="9464940" y="5198346"/>
              <a:ext cx="2570221" cy="26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65" tIns="63984" rIns="127965" bIns="6398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9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объездная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дорога</a:t>
              </a:r>
            </a:p>
          </p:txBody>
        </p:sp>
        <p:sp>
          <p:nvSpPr>
            <p:cNvPr id="789" name="Овал 788"/>
            <p:cNvSpPr>
              <a:spLocks noChangeArrowheads="1"/>
            </p:cNvSpPr>
            <p:nvPr/>
          </p:nvSpPr>
          <p:spPr bwMode="auto">
            <a:xfrm rot="5238055">
              <a:off x="9268640" y="5508434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91183" tIns="45589" rIns="91183" bIns="45589" anchor="ctr"/>
            <a:lstStyle/>
            <a:p>
              <a:pPr algn="ctr">
                <a:defRPr/>
              </a:pPr>
              <a:endParaRPr lang="ru-RU" dirty="0">
                <a:solidFill>
                  <a:schemeClr val="lt1"/>
                </a:solidFill>
              </a:endParaRPr>
            </a:p>
          </p:txBody>
        </p:sp>
        <p:sp>
          <p:nvSpPr>
            <p:cNvPr id="790" name="Text Box 97"/>
            <p:cNvSpPr txBox="1">
              <a:spLocks noChangeArrowheads="1"/>
            </p:cNvSpPr>
            <p:nvPr/>
          </p:nvSpPr>
          <p:spPr bwMode="auto">
            <a:xfrm>
              <a:off x="9443624" y="5425379"/>
              <a:ext cx="2570221" cy="26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65" tIns="63984" rIns="127965" bIns="6398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9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</a:p>
          </p:txBody>
        </p:sp>
      </p:grpSp>
      <p:grpSp>
        <p:nvGrpSpPr>
          <p:cNvPr id="791" name="Группа 629"/>
          <p:cNvGrpSpPr>
            <a:grpSpLocks/>
          </p:cNvGrpSpPr>
          <p:nvPr/>
        </p:nvGrpSpPr>
        <p:grpSpPr bwMode="auto">
          <a:xfrm>
            <a:off x="6403549" y="4420398"/>
            <a:ext cx="206798" cy="201743"/>
            <a:chOff x="142483" y="3760971"/>
            <a:chExt cx="346075" cy="386605"/>
          </a:xfrm>
        </p:grpSpPr>
        <p:sp>
          <p:nvSpPr>
            <p:cNvPr id="79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440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79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440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79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027644">
                <a:defRPr/>
              </a:pPr>
              <a:endParaRPr lang="ru-RU" sz="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795" name="Group 316"/>
          <p:cNvGrpSpPr>
            <a:grpSpLocks/>
          </p:cNvGrpSpPr>
          <p:nvPr/>
        </p:nvGrpSpPr>
        <p:grpSpPr bwMode="auto">
          <a:xfrm>
            <a:off x="6388658" y="4654559"/>
            <a:ext cx="186569" cy="148489"/>
            <a:chOff x="4727" y="2506"/>
            <a:chExt cx="706" cy="1172"/>
          </a:xfrm>
        </p:grpSpPr>
        <p:sp>
          <p:nvSpPr>
            <p:cNvPr id="79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</p:grpSp>
      <p:grpSp>
        <p:nvGrpSpPr>
          <p:cNvPr id="874" name="Группа 119"/>
          <p:cNvGrpSpPr>
            <a:grpSpLocks/>
          </p:cNvGrpSpPr>
          <p:nvPr/>
        </p:nvGrpSpPr>
        <p:grpSpPr bwMode="auto">
          <a:xfrm>
            <a:off x="6377490" y="4843451"/>
            <a:ext cx="157305" cy="140225"/>
            <a:chOff x="214313" y="8958263"/>
            <a:chExt cx="642937" cy="500062"/>
          </a:xfrm>
        </p:grpSpPr>
        <p:sp>
          <p:nvSpPr>
            <p:cNvPr id="87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7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87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87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886" name="Text Box 97"/>
          <p:cNvSpPr txBox="1">
            <a:spLocks noChangeArrowheads="1"/>
          </p:cNvSpPr>
          <p:nvPr/>
        </p:nvSpPr>
        <p:spPr bwMode="auto">
          <a:xfrm>
            <a:off x="6609053" y="4573743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9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социально-значимый объект</a:t>
            </a: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7" name="Text Box 97"/>
          <p:cNvSpPr txBox="1">
            <a:spLocks noChangeArrowheads="1"/>
          </p:cNvSpPr>
          <p:nvPr/>
        </p:nvSpPr>
        <p:spPr bwMode="auto">
          <a:xfrm>
            <a:off x="6577308" y="4407125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888" name="Text Box 97"/>
          <p:cNvSpPr txBox="1">
            <a:spLocks noChangeArrowheads="1"/>
          </p:cNvSpPr>
          <p:nvPr/>
        </p:nvSpPr>
        <p:spPr bwMode="auto">
          <a:xfrm>
            <a:off x="6649222" y="4779877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</a:t>
            </a:r>
            <a:r>
              <a:rPr lang="ru-RU" altLang="ru-RU" sz="9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ольница</a:t>
            </a: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90" name="Полилиния 889"/>
          <p:cNvSpPr/>
          <p:nvPr/>
        </p:nvSpPr>
        <p:spPr>
          <a:xfrm rot="17901987">
            <a:off x="2284814" y="1972838"/>
            <a:ext cx="479762" cy="441917"/>
          </a:xfrm>
          <a:custGeom>
            <a:avLst/>
            <a:gdLst>
              <a:gd name="connsiteX0" fmla="*/ 0 w 1005840"/>
              <a:gd name="connsiteY0" fmla="*/ 0 h 697700"/>
              <a:gd name="connsiteX1" fmla="*/ 670560 w 1005840"/>
              <a:gd name="connsiteY1" fmla="*/ 670560 h 697700"/>
              <a:gd name="connsiteX2" fmla="*/ 1005840 w 1005840"/>
              <a:gd name="connsiteY2" fmla="*/ 502920 h 697700"/>
              <a:gd name="connsiteX0" fmla="*/ 0 w 670560"/>
              <a:gd name="connsiteY0" fmla="*/ 0 h 670560"/>
              <a:gd name="connsiteX1" fmla="*/ 670560 w 670560"/>
              <a:gd name="connsiteY1" fmla="*/ 670560 h 670560"/>
              <a:gd name="connsiteX0" fmla="*/ 0 w 670560"/>
              <a:gd name="connsiteY0" fmla="*/ 0 h 670560"/>
              <a:gd name="connsiteX1" fmla="*/ 434340 w 670560"/>
              <a:gd name="connsiteY1" fmla="*/ 40386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472440 w 670560"/>
              <a:gd name="connsiteY1" fmla="*/ 4343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  <a:gd name="connsiteX0" fmla="*/ 0 w 670560"/>
              <a:gd name="connsiteY0" fmla="*/ 0 h 670560"/>
              <a:gd name="connsiteX1" fmla="*/ 370840 w 670560"/>
              <a:gd name="connsiteY1" fmla="*/ 367665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560" h="670560">
                <a:moveTo>
                  <a:pt x="0" y="0"/>
                </a:moveTo>
                <a:cubicBezTo>
                  <a:pt x="64770" y="71120"/>
                  <a:pt x="289878" y="278765"/>
                  <a:pt x="370840" y="367665"/>
                </a:cubicBezTo>
                <a:cubicBezTo>
                  <a:pt x="449580" y="452649"/>
                  <a:pt x="455824" y="451485"/>
                  <a:pt x="504190" y="503555"/>
                </a:cubicBezTo>
                <a:cubicBezTo>
                  <a:pt x="552556" y="555625"/>
                  <a:pt x="637540" y="643784"/>
                  <a:pt x="670560" y="670560"/>
                </a:cubicBezTo>
              </a:path>
            </a:pathLst>
          </a:custGeom>
          <a:solidFill>
            <a:schemeClr val="accent6">
              <a:lumMod val="75000"/>
            </a:schemeClr>
          </a:solidFill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ru-RU" sz="2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93" name="Прямоугольник 892"/>
          <p:cNvSpPr/>
          <p:nvPr/>
        </p:nvSpPr>
        <p:spPr>
          <a:xfrm>
            <a:off x="2413037" y="2328702"/>
            <a:ext cx="1449155" cy="362302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3995" tIns="26999" rIns="53995" bIns="26999" rtlCol="0" anchor="ctr" anchorCtr="1">
            <a:spAutoFit/>
          </a:bodyPr>
          <a:lstStyle/>
          <a:p>
            <a:pPr algn="just" defTabSz="685732"/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1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732"/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3" name="Прямоугольник 692"/>
          <p:cNvSpPr/>
          <p:nvPr/>
        </p:nvSpPr>
        <p:spPr>
          <a:xfrm>
            <a:off x="6799126" y="1756570"/>
            <a:ext cx="2254935" cy="2265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694" name="Скругленный прямоугольник 693"/>
          <p:cNvSpPr/>
          <p:nvPr/>
        </p:nvSpPr>
        <p:spPr>
          <a:xfrm>
            <a:off x="3797398" y="1552465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695" name="Прямоугольник 694"/>
          <p:cNvSpPr/>
          <p:nvPr/>
        </p:nvSpPr>
        <p:spPr bwMode="auto">
          <a:xfrm>
            <a:off x="3568081" y="1407573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696" name="Прямоугольник 695"/>
          <p:cNvSpPr/>
          <p:nvPr/>
        </p:nvSpPr>
        <p:spPr bwMode="auto">
          <a:xfrm>
            <a:off x="3749028" y="1247079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grpSp>
        <p:nvGrpSpPr>
          <p:cNvPr id="697" name="Группа 696"/>
          <p:cNvGrpSpPr/>
          <p:nvPr/>
        </p:nvGrpSpPr>
        <p:grpSpPr>
          <a:xfrm>
            <a:off x="3277256" y="929059"/>
            <a:ext cx="1140235" cy="331595"/>
            <a:chOff x="3393216" y="917545"/>
            <a:chExt cx="1520313" cy="442127"/>
          </a:xfrm>
        </p:grpSpPr>
        <p:sp>
          <p:nvSpPr>
            <p:cNvPr id="698" name="TextBox 23"/>
            <p:cNvSpPr txBox="1"/>
            <p:nvPr/>
          </p:nvSpPr>
          <p:spPr bwMode="auto">
            <a:xfrm>
              <a:off x="3957032" y="1078913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5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699" name="TextBox 23"/>
            <p:cNvSpPr txBox="1"/>
            <p:nvPr/>
          </p:nvSpPr>
          <p:spPr bwMode="auto">
            <a:xfrm>
              <a:off x="4252666" y="1082674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23</a:t>
              </a:r>
              <a:endParaRPr lang="ru-RU" sz="750" dirty="0"/>
            </a:p>
          </p:txBody>
        </p:sp>
        <p:sp>
          <p:nvSpPr>
            <p:cNvPr id="700" name="TextBox 10"/>
            <p:cNvSpPr txBox="1"/>
            <p:nvPr/>
          </p:nvSpPr>
          <p:spPr bwMode="auto">
            <a:xfrm>
              <a:off x="3393216" y="917545"/>
              <a:ext cx="1520313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Кингисеппский  р-н</a:t>
              </a:r>
            </a:p>
          </p:txBody>
        </p:sp>
      </p:grpSp>
      <p:pic>
        <p:nvPicPr>
          <p:cNvPr id="2" name="дорог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9126" y="719539"/>
            <a:ext cx="2229002" cy="1031787"/>
          </a:xfrm>
          <a:prstGeom prst="rect">
            <a:avLst/>
          </a:prstGeom>
        </p:spPr>
      </p:pic>
      <p:sp>
        <p:nvSpPr>
          <p:cNvPr id="530" name="TextBox 529"/>
          <p:cNvSpPr txBox="1"/>
          <p:nvPr/>
        </p:nvSpPr>
        <p:spPr>
          <a:xfrm>
            <a:off x="-22036" y="451224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altLang="ru-RU" sz="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pic>
        <p:nvPicPr>
          <p:cNvPr id="531" name="Рисунок 5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2957" y="2011674"/>
            <a:ext cx="2236402" cy="142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34486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446486</TotalTime>
  <Words>471</Words>
  <Application>Microsoft Office PowerPoint</Application>
  <PresentationFormat>Экран (16:9)</PresentationFormat>
  <Paragraphs>183</Paragraphs>
  <Slides>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21081</cp:revision>
  <cp:lastPrinted>2020-02-16T19:35:20Z</cp:lastPrinted>
  <dcterms:created xsi:type="dcterms:W3CDTF">2014-09-08T13:21:12Z</dcterms:created>
  <dcterms:modified xsi:type="dcterms:W3CDTF">2020-11-21T05:56:54Z</dcterms:modified>
</cp:coreProperties>
</file>